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handoutMasterIdLst>
    <p:handoutMasterId r:id="rId37"/>
  </p:handoutMasterIdLst>
  <p:sldIdLst>
    <p:sldId id="337" r:id="rId2"/>
    <p:sldId id="338" r:id="rId3"/>
    <p:sldId id="361" r:id="rId4"/>
    <p:sldId id="339" r:id="rId5"/>
    <p:sldId id="340" r:id="rId6"/>
    <p:sldId id="345" r:id="rId7"/>
    <p:sldId id="341" r:id="rId8"/>
    <p:sldId id="359" r:id="rId9"/>
    <p:sldId id="342" r:id="rId10"/>
    <p:sldId id="360" r:id="rId11"/>
    <p:sldId id="362" r:id="rId12"/>
    <p:sldId id="344" r:id="rId13"/>
    <p:sldId id="346" r:id="rId14"/>
    <p:sldId id="347" r:id="rId15"/>
    <p:sldId id="364" r:id="rId16"/>
    <p:sldId id="348" r:id="rId17"/>
    <p:sldId id="350" r:id="rId18"/>
    <p:sldId id="351" r:id="rId19"/>
    <p:sldId id="352" r:id="rId20"/>
    <p:sldId id="353" r:id="rId21"/>
    <p:sldId id="354" r:id="rId22"/>
    <p:sldId id="357" r:id="rId23"/>
    <p:sldId id="363" r:id="rId24"/>
    <p:sldId id="349" r:id="rId25"/>
    <p:sldId id="358" r:id="rId26"/>
    <p:sldId id="355" r:id="rId27"/>
    <p:sldId id="367" r:id="rId28"/>
    <p:sldId id="356" r:id="rId29"/>
    <p:sldId id="366" r:id="rId30"/>
    <p:sldId id="365" r:id="rId31"/>
    <p:sldId id="368" r:id="rId32"/>
    <p:sldId id="369" r:id="rId33"/>
    <p:sldId id="371" r:id="rId34"/>
    <p:sldId id="336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E0000"/>
    <a:srgbClr val="B00000"/>
    <a:srgbClr val="FFD1D1"/>
    <a:srgbClr val="F9D9CF"/>
    <a:srgbClr val="68448B"/>
    <a:srgbClr val="FF1111"/>
    <a:srgbClr val="FF090F"/>
    <a:srgbClr val="2E0001"/>
    <a:srgbClr val="CC3A41"/>
    <a:srgbClr val="A5002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454" autoAdjust="0"/>
  </p:normalViewPr>
  <p:slideViewPr>
    <p:cSldViewPr snapToGrid="0" showGuides="1">
      <p:cViewPr varScale="1">
        <p:scale>
          <a:sx n="108" d="100"/>
          <a:sy n="108" d="100"/>
        </p:scale>
        <p:origin x="630" y="96"/>
      </p:cViewPr>
      <p:guideLst>
        <p:guide orient="horz" pos="2160"/>
        <p:guide pos="3840"/>
      </p:guideLst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5A66445C-4532-4DEF-88F2-71ACDEB9FB9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890EA17-6081-403D-B4F9-B68AE42E5C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424671-D1B1-4512-852B-628277250C56}" type="datetime1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759E93B-0BAF-424B-9C2B-953A64D1B00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CD1DEB2-6C3F-46C4-B3E1-486FF2BED29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561CA9-7EDA-4552-BEB2-D1B170E45B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1024154"/>
      </p:ext>
    </p:extLst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0FF71-75FF-4E97-8622-350AF70CE6D8}" type="datetime1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AF4B09-9014-45F6-8225-2F121772DAC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476931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10FF71-75FF-4E97-8622-350AF70CE6D8}" type="datetime1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F4B09-9014-45F6-8225-2F121772DA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62994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j-cs"/>
              </a:rPr>
              <a:t>Sound Production</a:t>
            </a:r>
            <a:endParaRPr lang="en-US" altLang="zh-CN" b="1" dirty="0">
              <a:solidFill>
                <a:srgbClr val="2F2F2F"/>
              </a:solidFill>
              <a:latin typeface="Lora" pitchFamily="2" charset="0"/>
              <a:ea typeface="微软雅黑"/>
              <a:cs typeface="+mj-cs"/>
            </a:endParaRPr>
          </a:p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10FF71-75FF-4E97-8622-350AF70CE6D8}" type="datetime1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F4B09-9014-45F6-8225-2F121772DA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8577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10FF71-75FF-4E97-8622-350AF70CE6D8}" type="datetime1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F4B09-9014-45F6-8225-2F121772DAC6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71500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10FF71-75FF-4E97-8622-350AF70CE6D8}" type="datetime1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F4B09-9014-45F6-8225-2F121772DAC6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57953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10FF71-75FF-4E97-8622-350AF70CE6D8}" type="datetime1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F4B09-9014-45F6-8225-2F121772DAC6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929932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E310FF71-75FF-4E97-8622-350AF70CE6D8}" type="datetime1">
              <a:rPr lang="zh-CN" altLang="en-US" smtClean="0"/>
              <a:t>2023/10/8</a:t>
            </a:fld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EAF4B09-9014-45F6-8225-2F121772DAC6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0905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6" Type="http://schemas.microsoft.com/office/2007/relationships/hdphoto" Target="../media/hdphoto1.wdp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2AD7FE6-659A-4311-9F15-64A3E31B5D9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60"/>
            <a:ext cx="12190854" cy="685714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FD415AD1-53A0-4539-BCB9-E15825E45DDE}"/>
              </a:ext>
            </a:extLst>
          </p:cNvPr>
          <p:cNvSpPr/>
          <p:nvPr userDrawn="1"/>
        </p:nvSpPr>
        <p:spPr>
          <a:xfrm>
            <a:off x="419173" y="502553"/>
            <a:ext cx="11178551" cy="5915218"/>
          </a:xfrm>
          <a:prstGeom prst="rect">
            <a:avLst/>
          </a:prstGeom>
          <a:solidFill>
            <a:schemeClr val="bg2"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Bahnschrift SemiBold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214642"/>
            <a:ext cx="9144000" cy="2387600"/>
          </a:xfrm>
          <a:prstGeom prst="rect">
            <a:avLst/>
          </a:prstGeom>
        </p:spPr>
        <p:txBody>
          <a:bodyPr anchor="ctr"/>
          <a:lstStyle>
            <a:lvl1pPr algn="ctr">
              <a:defRPr sz="6000" b="1" baseline="0">
                <a:solidFill>
                  <a:srgbClr val="6844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汇报标题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4C92792-ABF5-448D-BDE7-9AB09F7DB94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356476"/>
            <a:ext cx="1586460" cy="521536"/>
          </a:xfrm>
          <a:prstGeom prst="rect">
            <a:avLst/>
          </a:prstGeom>
        </p:spPr>
      </p:pic>
      <p:sp>
        <p:nvSpPr>
          <p:cNvPr id="11" name="日期占位符 3">
            <a:extLst>
              <a:ext uri="{FF2B5EF4-FFF2-40B4-BE49-F238E27FC236}">
                <a16:creationId xmlns:a16="http://schemas.microsoft.com/office/drawing/2014/main" id="{DF9407F1-6331-4324-A9E5-7813DCDCF25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723827" y="5869788"/>
            <a:ext cx="2743200" cy="365125"/>
          </a:xfrm>
          <a:prstGeom prst="rect">
            <a:avLst/>
          </a:prstGeom>
        </p:spPr>
        <p:txBody>
          <a:bodyPr/>
          <a:lstStyle>
            <a:lvl1pPr algn="ctr">
              <a:defRPr sz="2400" baseline="0">
                <a:latin typeface="Bahnschrift SemiBold" panose="020B0502040204020203" pitchFamily="34" charset="0"/>
                <a:ea typeface="微软雅黑" panose="020B0503020204020204" pitchFamily="34" charset="-122"/>
              </a:defRPr>
            </a:lvl1pPr>
          </a:lstStyle>
          <a:p>
            <a:fld id="{3E740335-52D3-44F5-93F6-988E953237B2}" type="datetime1">
              <a:rPr lang="zh-CN" altLang="en-US" smtClean="0"/>
              <a:pPr/>
              <a:t>2023/10/8</a:t>
            </a:fld>
            <a:endParaRPr lang="zh-CN" altLang="en-US" dirty="0"/>
          </a:p>
        </p:txBody>
      </p:sp>
      <p:graphicFrame>
        <p:nvGraphicFramePr>
          <p:cNvPr id="13" name="表格 13">
            <a:extLst>
              <a:ext uri="{FF2B5EF4-FFF2-40B4-BE49-F238E27FC236}">
                <a16:creationId xmlns:a16="http://schemas.microsoft.com/office/drawing/2014/main" id="{623DE0F1-2E00-4EF7-8411-D2695EFDB7A9}"/>
              </a:ext>
            </a:extLst>
          </p:cNvPr>
          <p:cNvGraphicFramePr>
            <a:graphicFrameLocks noGrp="1"/>
          </p:cNvGraphicFramePr>
          <p:nvPr userDrawn="1">
            <p:extLst>
              <p:ext uri="{D42A27DB-BD31-4B8C-83A1-F6EECF244321}">
                <p14:modId xmlns:p14="http://schemas.microsoft.com/office/powerpoint/2010/main" val="4237900551"/>
              </p:ext>
            </p:extLst>
          </p:nvPr>
        </p:nvGraphicFramePr>
        <p:xfrm>
          <a:off x="4635329" y="4545518"/>
          <a:ext cx="2920195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7740">
                  <a:extLst>
                    <a:ext uri="{9D8B030D-6E8A-4147-A177-3AD203B41FA5}">
                      <a16:colId xmlns:a16="http://schemas.microsoft.com/office/drawing/2014/main" val="362643577"/>
                    </a:ext>
                  </a:extLst>
                </a:gridCol>
                <a:gridCol w="1502455">
                  <a:extLst>
                    <a:ext uri="{9D8B030D-6E8A-4147-A177-3AD203B41FA5}">
                      <a16:colId xmlns:a16="http://schemas.microsoft.com/office/drawing/2014/main" val="23295898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r"/>
                      <a:r>
                        <a:rPr lang="zh-CN" altLang="en-US" sz="2400" b="1" baseline="0" dirty="0">
                          <a:solidFill>
                            <a:sysClr val="windowText" lastClr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Bahnschrift SemiBold" panose="020B0502040204020203" pitchFamily="34" charset="0"/>
                          <a:ea typeface="微软雅黑" panose="020B0503020204020204" pitchFamily="34" charset="-122"/>
                        </a:rPr>
                        <a:t>汇报人：</a:t>
                      </a: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400" b="1" baseline="0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" panose="020B0502040204020203" pitchFamily="34" charset="0"/>
                        <a:ea typeface="微软雅黑" panose="020B0503020204020204" pitchFamily="34" charset="-122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549827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r" defTabSz="914400" rtl="0" eaLnBrk="1" latinLnBrk="0" hangingPunct="1"/>
                      <a:endParaRPr lang="zh-CN" altLang="en-US" sz="2400" b="1" kern="1200" baseline="0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" panose="020B0502040204020203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zh-CN" altLang="en-US" sz="2400" b="1" kern="1200" baseline="0" dirty="0">
                        <a:solidFill>
                          <a:sysClr val="windowText" lastClr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Bahnschrift SemiBold" panose="020B0502040204020203" pitchFamily="34" charset="0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53796110"/>
                  </a:ext>
                </a:extLst>
              </a:tr>
            </a:tbl>
          </a:graphicData>
        </a:graphic>
      </p:graphicFrame>
      <p:pic>
        <p:nvPicPr>
          <p:cNvPr id="15" name="图片 14">
            <a:extLst>
              <a:ext uri="{FF2B5EF4-FFF2-40B4-BE49-F238E27FC236}">
                <a16:creationId xmlns:a16="http://schemas.microsoft.com/office/drawing/2014/main" id="{7520C4E7-5A35-4254-9011-AE08B7A403D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/>
        </p:blipFill>
        <p:spPr>
          <a:xfrm>
            <a:off x="8538786" y="614663"/>
            <a:ext cx="3002280" cy="41161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6D214AC-2E92-478A-828D-AE59559AF30D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duotone>
              <a:prstClr val="black"/>
              <a:srgbClr val="EE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20664" y="530713"/>
            <a:ext cx="5789655" cy="571543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B7E4BF86-A567-4C27-887D-A28C5E9DE7F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084287" y="4564360"/>
            <a:ext cx="1724026" cy="436811"/>
          </a:xfrm>
          <a:prstGeom prst="rect">
            <a:avLst/>
          </a:prstGeom>
        </p:spPr>
        <p:txBody>
          <a:bodyPr anchor="ctr"/>
          <a:lstStyle>
            <a:lvl5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zh-CN" altLang="en-US" sz="2400" b="1" kern="1200" baseline="0" dirty="0">
                <a:solidFill>
                  <a:sysClr val="windowText" lastClr="0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微软雅黑" panose="020B0503020204020204" pitchFamily="34" charset="-122"/>
                <a:cs typeface="+mn-cs"/>
              </a:defRPr>
            </a:lvl5pPr>
          </a:lstStyle>
          <a:p>
            <a:pPr lvl="4"/>
            <a:r>
              <a:rPr lang="zh-CN" altLang="en-US" dirty="0"/>
              <a:t>姓名</a:t>
            </a:r>
          </a:p>
        </p:txBody>
      </p:sp>
    </p:spTree>
    <p:extLst>
      <p:ext uri="{BB962C8B-B14F-4D97-AF65-F5344CB8AC3E}">
        <p14:creationId xmlns:p14="http://schemas.microsoft.com/office/powerpoint/2010/main" val="41449177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任意多边形 13">
            <a:extLst>
              <a:ext uri="{FF2B5EF4-FFF2-40B4-BE49-F238E27FC236}">
                <a16:creationId xmlns:a16="http://schemas.microsoft.com/office/drawing/2014/main" id="{CC1A1C34-AA4F-49DE-A94B-0A542C793BE9}"/>
              </a:ext>
            </a:extLst>
          </p:cNvPr>
          <p:cNvSpPr/>
          <p:nvPr userDrawn="1"/>
        </p:nvSpPr>
        <p:spPr>
          <a:xfrm>
            <a:off x="1" y="0"/>
            <a:ext cx="6284686" cy="759760"/>
          </a:xfrm>
          <a:custGeom>
            <a:avLst/>
            <a:gdLst>
              <a:gd name="connsiteX0" fmla="*/ 0 w 4622252"/>
              <a:gd name="connsiteY0" fmla="*/ 0 h 759760"/>
              <a:gd name="connsiteX1" fmla="*/ 3315996 w 4622252"/>
              <a:gd name="connsiteY1" fmla="*/ 0 h 759760"/>
              <a:gd name="connsiteX2" fmla="*/ 3973830 w 4622252"/>
              <a:gd name="connsiteY2" fmla="*/ 0 h 759760"/>
              <a:gd name="connsiteX3" fmla="*/ 4622252 w 4622252"/>
              <a:gd name="connsiteY3" fmla="*/ 0 h 759760"/>
              <a:gd name="connsiteX4" fmla="*/ 3974284 w 4622252"/>
              <a:gd name="connsiteY4" fmla="*/ 759760 h 759760"/>
              <a:gd name="connsiteX5" fmla="*/ 3973830 w 4622252"/>
              <a:gd name="connsiteY5" fmla="*/ 759236 h 759760"/>
              <a:gd name="connsiteX6" fmla="*/ 3973830 w 4622252"/>
              <a:gd name="connsiteY6" fmla="*/ 759759 h 759760"/>
              <a:gd name="connsiteX7" fmla="*/ 0 w 4622252"/>
              <a:gd name="connsiteY7" fmla="*/ 759759 h 7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252" h="759760">
                <a:moveTo>
                  <a:pt x="0" y="0"/>
                </a:moveTo>
                <a:lnTo>
                  <a:pt x="3315996" y="0"/>
                </a:lnTo>
                <a:lnTo>
                  <a:pt x="3973830" y="0"/>
                </a:lnTo>
                <a:lnTo>
                  <a:pt x="4622252" y="0"/>
                </a:lnTo>
                <a:lnTo>
                  <a:pt x="3974284" y="759760"/>
                </a:lnTo>
                <a:lnTo>
                  <a:pt x="3973830" y="759236"/>
                </a:lnTo>
                <a:lnTo>
                  <a:pt x="3973830" y="759759"/>
                </a:lnTo>
                <a:lnTo>
                  <a:pt x="0" y="759759"/>
                </a:lnTo>
                <a:close/>
              </a:path>
            </a:pathLst>
          </a:custGeom>
          <a:solidFill>
            <a:srgbClr val="6844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3" name="任意多边形 13">
            <a:extLst>
              <a:ext uri="{FF2B5EF4-FFF2-40B4-BE49-F238E27FC236}">
                <a16:creationId xmlns:a16="http://schemas.microsoft.com/office/drawing/2014/main" id="{2136BF52-A5E7-4DB5-8E29-B0E9C03F2D62}"/>
              </a:ext>
            </a:extLst>
          </p:cNvPr>
          <p:cNvSpPr/>
          <p:nvPr userDrawn="1"/>
        </p:nvSpPr>
        <p:spPr>
          <a:xfrm rot="10800000">
            <a:off x="10944225" y="6492866"/>
            <a:ext cx="1247772" cy="365125"/>
          </a:xfrm>
          <a:custGeom>
            <a:avLst/>
            <a:gdLst>
              <a:gd name="connsiteX0" fmla="*/ 0 w 4622252"/>
              <a:gd name="connsiteY0" fmla="*/ 0 h 759760"/>
              <a:gd name="connsiteX1" fmla="*/ 3315996 w 4622252"/>
              <a:gd name="connsiteY1" fmla="*/ 0 h 759760"/>
              <a:gd name="connsiteX2" fmla="*/ 3973830 w 4622252"/>
              <a:gd name="connsiteY2" fmla="*/ 0 h 759760"/>
              <a:gd name="connsiteX3" fmla="*/ 4622252 w 4622252"/>
              <a:gd name="connsiteY3" fmla="*/ 0 h 759760"/>
              <a:gd name="connsiteX4" fmla="*/ 3974284 w 4622252"/>
              <a:gd name="connsiteY4" fmla="*/ 759760 h 759760"/>
              <a:gd name="connsiteX5" fmla="*/ 3973830 w 4622252"/>
              <a:gd name="connsiteY5" fmla="*/ 759236 h 759760"/>
              <a:gd name="connsiteX6" fmla="*/ 3973830 w 4622252"/>
              <a:gd name="connsiteY6" fmla="*/ 759759 h 759760"/>
              <a:gd name="connsiteX7" fmla="*/ 0 w 4622252"/>
              <a:gd name="connsiteY7" fmla="*/ 759759 h 7597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622252" h="759760">
                <a:moveTo>
                  <a:pt x="0" y="0"/>
                </a:moveTo>
                <a:lnTo>
                  <a:pt x="3315996" y="0"/>
                </a:lnTo>
                <a:lnTo>
                  <a:pt x="3973830" y="0"/>
                </a:lnTo>
                <a:lnTo>
                  <a:pt x="4622252" y="0"/>
                </a:lnTo>
                <a:lnTo>
                  <a:pt x="3974284" y="759760"/>
                </a:lnTo>
                <a:lnTo>
                  <a:pt x="3973830" y="759236"/>
                </a:lnTo>
                <a:lnTo>
                  <a:pt x="3973830" y="759759"/>
                </a:lnTo>
                <a:lnTo>
                  <a:pt x="0" y="759759"/>
                </a:lnTo>
                <a:close/>
              </a:path>
            </a:pathLst>
          </a:custGeom>
          <a:solidFill>
            <a:srgbClr val="68448B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2279" y="872454"/>
            <a:ext cx="12004646" cy="5427677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1134725" y="6492875"/>
            <a:ext cx="1057274" cy="365125"/>
          </a:xfrm>
          <a:prstGeom prst="rect">
            <a:avLst/>
          </a:prstGeom>
        </p:spPr>
        <p:txBody>
          <a:bodyPr/>
          <a:lstStyle>
            <a:lvl1pPr algn="ctr">
              <a:defRPr b="1" baseline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</a:defRPr>
            </a:lvl1pPr>
          </a:lstStyle>
          <a:p>
            <a:fld id="{74D0DEEC-5F66-492C-8258-D2C7DAB19E0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1" name="标题 10">
            <a:extLst>
              <a:ext uri="{FF2B5EF4-FFF2-40B4-BE49-F238E27FC236}">
                <a16:creationId xmlns:a16="http://schemas.microsoft.com/office/drawing/2014/main" id="{3C46F0BB-06AF-442E-95BA-350901FBC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6928"/>
            <a:ext cx="5419288" cy="738081"/>
          </a:xfrm>
          <a:prstGeom prst="rect">
            <a:avLst/>
          </a:prstGeom>
        </p:spPr>
        <p:txBody>
          <a:bodyPr anchor="ctr"/>
          <a:lstStyle>
            <a:lvl1pPr algn="ctr">
              <a:defRPr sz="2800" b="1" baseline="0">
                <a:solidFill>
                  <a:schemeClr val="bg1"/>
                </a:solidFill>
                <a:latin typeface="Bahnschrift SemiBold" panose="020B0502040204020203" pitchFamily="34" charset="0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B7999649-991B-4B22-9D18-049F5CBB3FB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rgbClr val="FF1111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rcRect l="24215" t="1231" r="56866"/>
          <a:stretch/>
        </p:blipFill>
        <p:spPr>
          <a:xfrm>
            <a:off x="11144250" y="244700"/>
            <a:ext cx="947041" cy="48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6032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1652858-E847-401C-83ED-9600A445359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53"/>
          <a:stretch/>
        </p:blipFill>
        <p:spPr>
          <a:xfrm>
            <a:off x="-1" y="-1"/>
            <a:ext cx="12191999" cy="6865257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F9CBBFF-D565-4BDF-AD7D-8E21E2B36AB5}"/>
              </a:ext>
            </a:extLst>
          </p:cNvPr>
          <p:cNvSpPr/>
          <p:nvPr userDrawn="1"/>
        </p:nvSpPr>
        <p:spPr>
          <a:xfrm>
            <a:off x="712392" y="676275"/>
            <a:ext cx="10767216" cy="5448300"/>
          </a:xfrm>
          <a:prstGeom prst="rect">
            <a:avLst/>
          </a:prstGeom>
          <a:solidFill>
            <a:schemeClr val="bg2">
              <a:alpha val="80000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600" b="1" dirty="0">
                <a:solidFill>
                  <a:srgbClr val="6844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谢谢！</a:t>
            </a:r>
            <a:endParaRPr lang="en-US" altLang="zh-CN" sz="6600" b="1" dirty="0">
              <a:solidFill>
                <a:srgbClr val="68448B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  <a:spcBef>
                <a:spcPts val="1800"/>
              </a:spcBef>
            </a:pPr>
            <a:r>
              <a:rPr lang="zh-CN" altLang="en-US" sz="3600" b="1" dirty="0">
                <a:solidFill>
                  <a:srgbClr val="68448B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微软雅黑" panose="020B0503020204020204" pitchFamily="34" charset="-122"/>
              </a:rPr>
              <a:t>智能视觉与艺术实验室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D8142C6-2525-43DE-AA1E-2AAB890DFCD5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duotone>
              <a:prstClr val="black"/>
              <a:srgbClr val="EE00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20000" contrast="2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01170" y="5476811"/>
            <a:ext cx="5789655" cy="57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727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55232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9" r:id="rId3"/>
  </p:sldLayoutIdLst>
  <p:hf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gif"/><Relationship Id="rId2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gif"/><Relationship Id="rId4" Type="http://schemas.openxmlformats.org/officeDocument/2006/relationships/image" Target="../media/image36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www.inspiredacoustics.com/en/MIDI_note_numbers_and_center_frequencies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B322CA-CA4F-4B91-A6B4-77DD4794D10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Speech Processing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6CEC30-9726-4D2A-A5D3-289B095613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740335-52D3-44F5-93F6-988E953237B2}" type="datetime1">
              <a:rPr lang="zh-CN" altLang="en-US" smtClean="0"/>
              <a:pPr/>
              <a:t>2023/10/8</a:t>
            </a:fld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AED9AB0-884C-4998-8464-8BB4AE2791B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spcBef>
                <a:spcPct val="0"/>
              </a:spcBef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Bahnschrift SemiBold" panose="020B0502040204020203" pitchFamily="34" charset="0"/>
                <a:ea typeface="微软雅黑" panose="020B0503020204020204" pitchFamily="34" charset="-122"/>
                <a:cs typeface="+mj-cs"/>
              </a:rPr>
              <a:t>李文</a:t>
            </a:r>
          </a:p>
        </p:txBody>
      </p:sp>
    </p:spTree>
    <p:extLst>
      <p:ext uri="{BB962C8B-B14F-4D97-AF65-F5344CB8AC3E}">
        <p14:creationId xmlns:p14="http://schemas.microsoft.com/office/powerpoint/2010/main" val="38335081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altLang="zh-CN" sz="1800" b="1" dirty="0">
                    <a:solidFill>
                      <a:srgbClr val="2F2F2F"/>
                    </a:solidFill>
                    <a:latin typeface="Lora" pitchFamily="2" charset="0"/>
                    <a:ea typeface="微软雅黑"/>
                  </a:rPr>
                  <a:t>Complex Sound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altLang="zh-CN" sz="1800" dirty="0">
                    <a:solidFill>
                      <a:srgbClr val="2F2F2F"/>
                    </a:solidFill>
                    <a:latin typeface="Lora" pitchFamily="2" charset="0"/>
                    <a:ea typeface="微软雅黑"/>
                  </a:rPr>
                  <a:t>Superposition of sinusoids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altLang="zh-CN" sz="1800" dirty="0">
                    <a:solidFill>
                      <a:srgbClr val="2F2F2F"/>
                    </a:solidFill>
                    <a:latin typeface="Lora" pitchFamily="2" charset="0"/>
                    <a:ea typeface="微软雅黑"/>
                  </a:rPr>
                  <a:t>A partial is a sinusoid used to describe a sound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altLang="zh-CN" sz="1800" dirty="0">
                    <a:solidFill>
                      <a:srgbClr val="2F2F2F"/>
                    </a:solidFill>
                    <a:latin typeface="Lora" pitchFamily="2" charset="0"/>
                    <a:ea typeface="微软雅黑"/>
                  </a:rPr>
                  <a:t>The lowest partial is called </a:t>
                </a:r>
                <a:r>
                  <a:rPr lang="en-US" altLang="zh-CN" sz="1800" b="1" dirty="0">
                    <a:solidFill>
                      <a:srgbClr val="2F2F2F"/>
                    </a:solidFill>
                    <a:latin typeface="Lora" pitchFamily="2" charset="0"/>
                    <a:ea typeface="微软雅黑"/>
                  </a:rPr>
                  <a:t>fundamental frequency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altLang="zh-CN" sz="1800" dirty="0">
                    <a:solidFill>
                      <a:srgbClr val="2F2F2F"/>
                    </a:solidFill>
                    <a:latin typeface="Lora" pitchFamily="2" charset="0"/>
                    <a:ea typeface="微软雅黑"/>
                  </a:rPr>
                  <a:t>A harmonic partial is a frequency that’s a multiple of fundamental frequency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r>
                  <a:rPr lang="en-US" altLang="zh-CN" sz="1800" dirty="0">
                    <a:solidFill>
                      <a:srgbClr val="2F2F2F"/>
                    </a:solidFill>
                    <a:latin typeface="Lora" pitchFamily="2" charset="0"/>
                    <a:ea typeface="微软雅黑"/>
                  </a:rPr>
                  <a:t>Inharmonicity indicates a </a:t>
                </a:r>
                <a:r>
                  <a:rPr lang="en-US" altLang="zh-CN" sz="1800" b="1" dirty="0">
                    <a:solidFill>
                      <a:srgbClr val="2F2F2F"/>
                    </a:solidFill>
                    <a:latin typeface="Lora" pitchFamily="2" charset="0"/>
                    <a:ea typeface="微软雅黑"/>
                  </a:rPr>
                  <a:t>deviation</a:t>
                </a:r>
                <a:r>
                  <a:rPr lang="en-US" altLang="zh-CN" sz="1800" dirty="0">
                    <a:solidFill>
                      <a:srgbClr val="2F2F2F"/>
                    </a:solidFill>
                    <a:latin typeface="Lora" pitchFamily="2" charset="0"/>
                    <a:ea typeface="微软雅黑"/>
                  </a:rPr>
                  <a:t> from a harmonic partial</a:t>
                </a: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altLang="zh-CN" sz="1600" dirty="0">
                  <a:solidFill>
                    <a:srgbClr val="2F2F2F"/>
                  </a:solidFill>
                  <a:latin typeface="Lora" pitchFamily="2" charset="0"/>
                  <a:ea typeface="微软雅黑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:endParaRPr lang="en-US" altLang="zh-CN" sz="1600" dirty="0">
                  <a:solidFill>
                    <a:srgbClr val="2F2F2F"/>
                  </a:solidFill>
                  <a:latin typeface="Lora" pitchFamily="2" charset="0"/>
                  <a:ea typeface="微软雅黑"/>
                </a:endParaRPr>
              </a:p>
              <a:p>
                <a:pPr lvl="1">
                  <a:lnSpc>
                    <a:spcPct val="100000"/>
                  </a:lnSpc>
                  <a:spcBef>
                    <a:spcPts val="0"/>
                  </a:spcBef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微软雅黑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微软雅黑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微软雅黑"/>
                          </a:rPr>
                          <m:t>1</m:t>
                        </m:r>
                      </m:sub>
                    </m:sSub>
                    <m:r>
                      <a:rPr lang="en-US" altLang="zh-CN" sz="1800" b="0" i="1" smtClean="0">
                        <a:solidFill>
                          <a:srgbClr val="2F2F2F"/>
                        </a:solidFill>
                        <a:latin typeface="Cambria Math" panose="02040503050406030204" pitchFamily="18" charset="0"/>
                        <a:ea typeface="微软雅黑"/>
                      </a:rPr>
                      <m:t>=440; 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微软雅黑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微软雅黑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微软雅黑"/>
                          </a:rPr>
                          <m:t>2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2F2F2F"/>
                        </a:solidFill>
                        <a:latin typeface="Cambria Math" panose="02040503050406030204" pitchFamily="18" charset="0"/>
                        <a:ea typeface="微软雅黑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2F2F2F"/>
                        </a:solidFill>
                        <a:latin typeface="Cambria Math" panose="02040503050406030204" pitchFamily="18" charset="0"/>
                        <a:ea typeface="微软雅黑"/>
                      </a:rPr>
                      <m:t>2∗440; </m:t>
                    </m:r>
                    <m:sSub>
                      <m:sSubPr>
                        <m:ctrlPr>
                          <a:rPr lang="en-US" altLang="zh-CN" sz="180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微软雅黑"/>
                          </a:rPr>
                        </m:ctrlPr>
                      </m:sSubPr>
                      <m:e>
                        <m:r>
                          <a:rPr lang="en-US" altLang="zh-CN" sz="1800" b="0" i="1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微软雅黑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solidFill>
                              <a:srgbClr val="2F2F2F"/>
                            </a:solidFill>
                            <a:latin typeface="Cambria Math" panose="02040503050406030204" pitchFamily="18" charset="0"/>
                            <a:ea typeface="微软雅黑"/>
                          </a:rPr>
                          <m:t>3</m:t>
                        </m:r>
                      </m:sub>
                    </m:sSub>
                    <m:r>
                      <a:rPr lang="en-US" altLang="zh-CN" sz="1800" b="0" i="1">
                        <a:solidFill>
                          <a:srgbClr val="2F2F2F"/>
                        </a:solidFill>
                        <a:latin typeface="Cambria Math" panose="02040503050406030204" pitchFamily="18" charset="0"/>
                        <a:ea typeface="微软雅黑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2F2F2F"/>
                        </a:solidFill>
                        <a:latin typeface="Cambria Math" panose="02040503050406030204" pitchFamily="18" charset="0"/>
                        <a:ea typeface="微软雅黑"/>
                      </a:rPr>
                      <m:t>3∗440;…</m:t>
                    </m:r>
                  </m:oMath>
                </a14:m>
                <a:endParaRPr lang="en-US" altLang="zh-CN" sz="1800" dirty="0">
                  <a:solidFill>
                    <a:srgbClr val="2F2F2F"/>
                  </a:solidFill>
                  <a:latin typeface="Lora" pitchFamily="2" charset="0"/>
                  <a:ea typeface="微软雅黑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5" t="-5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/>
                <a:cs typeface="+mj-cs"/>
              </a:rPr>
              <a:t>Audio Feature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13F9B3F-36E3-ECB7-BCF0-D357E40316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348" y="3730788"/>
            <a:ext cx="9785880" cy="225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673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800" b="1" dirty="0">
                <a:latin typeface="Lora" pitchFamily="2" charset="0"/>
              </a:rPr>
              <a:t>Contents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646AA0-73C6-3042-BF5F-092C706F6DAF}"/>
              </a:ext>
            </a:extLst>
          </p:cNvPr>
          <p:cNvSpPr/>
          <p:nvPr/>
        </p:nvSpPr>
        <p:spPr>
          <a:xfrm>
            <a:off x="2041488" y="3064246"/>
            <a:ext cx="8106227" cy="729508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altLang="zh-CN" sz="2000" b="1" dirty="0">
                <a:solidFill>
                  <a:schemeClr val="tx1"/>
                </a:solidFill>
                <a:latin typeface="Lora" pitchFamily="2" charset="0"/>
              </a:rPr>
              <a:t>02.Audio Processing</a:t>
            </a:r>
          </a:p>
        </p:txBody>
      </p:sp>
    </p:spTree>
    <p:extLst>
      <p:ext uri="{BB962C8B-B14F-4D97-AF65-F5344CB8AC3E}">
        <p14:creationId xmlns:p14="http://schemas.microsoft.com/office/powerpoint/2010/main" val="14595189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>
                <a:latin typeface="Lora" pitchFamily="2" charset="0"/>
              </a:rPr>
              <a:t>(ADC)</a:t>
            </a:r>
            <a:r>
              <a:rPr lang="zh-CN" altLang="en-US" sz="1800" b="1" dirty="0">
                <a:latin typeface="Lora" pitchFamily="2" charset="0"/>
              </a:rPr>
              <a:t> </a:t>
            </a:r>
            <a:r>
              <a:rPr lang="en-US" altLang="zh-CN" sz="1800" b="1" dirty="0">
                <a:latin typeface="Lora" pitchFamily="2" charset="0"/>
              </a:rPr>
              <a:t>Analog to digital conversion</a:t>
            </a:r>
          </a:p>
          <a:p>
            <a:pPr lvl="1"/>
            <a:r>
              <a:rPr lang="en-US" altLang="zh-CN" sz="1800" dirty="0">
                <a:latin typeface="Lora" pitchFamily="2" charset="0"/>
              </a:rPr>
              <a:t>Sampling</a:t>
            </a:r>
          </a:p>
          <a:p>
            <a:pPr lvl="1"/>
            <a:r>
              <a:rPr lang="en-US" altLang="zh-CN" sz="1800" dirty="0">
                <a:latin typeface="Lora" pitchFamily="2" charset="0"/>
              </a:rPr>
              <a:t>Quantization</a:t>
            </a:r>
          </a:p>
          <a:p>
            <a:r>
              <a:rPr lang="en-US" altLang="zh-CN" sz="1800" dirty="0">
                <a:latin typeface="Lora" pitchFamily="2" charset="0"/>
              </a:rPr>
              <a:t>Framing</a:t>
            </a:r>
          </a:p>
          <a:p>
            <a:pPr lvl="1"/>
            <a:r>
              <a:rPr lang="en-US" altLang="zh-CN" sz="1800" dirty="0">
                <a:latin typeface="Lora" pitchFamily="2" charset="0"/>
              </a:rPr>
              <a:t>Perceivable audio chunk</a:t>
            </a:r>
          </a:p>
          <a:p>
            <a:pPr lvl="1"/>
            <a:r>
              <a:rPr lang="en-US" altLang="zh-CN" sz="1800" dirty="0">
                <a:latin typeface="Lora" pitchFamily="2" charset="0"/>
              </a:rPr>
              <a:t>Spectral Leakage</a:t>
            </a:r>
          </a:p>
          <a:p>
            <a:r>
              <a:rPr lang="en-US" altLang="zh-CN" sz="1800" dirty="0">
                <a:latin typeface="Lora" pitchFamily="2" charset="0"/>
              </a:rPr>
              <a:t>Windowing</a:t>
            </a:r>
          </a:p>
          <a:p>
            <a:pPr lvl="1"/>
            <a:r>
              <a:rPr lang="en-US" altLang="zh-CN" sz="1800" dirty="0">
                <a:latin typeface="Lora" pitchFamily="2" charset="0"/>
              </a:rPr>
              <a:t>Ham window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dirty="0">
                <a:latin typeface="Lora" pitchFamily="2" charset="0"/>
              </a:rPr>
              <a:t>Pipeline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B5F94D6-6E19-F29E-D789-CB9BEFBDF3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8330" y="2903471"/>
            <a:ext cx="6566428" cy="3234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634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3677" y="872454"/>
                <a:ext cx="12004646" cy="5427677"/>
              </a:xfrm>
            </p:spPr>
            <p:txBody>
              <a:bodyPr/>
              <a:lstStyle/>
              <a:p>
                <a:r>
                  <a:rPr lang="en-US" altLang="zh-CN" sz="1800" b="1" dirty="0">
                    <a:latin typeface="Lora" pitchFamily="2" charset="0"/>
                  </a:rPr>
                  <a:t>Locating samples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Sampling as Equidistant intervals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altLang="zh-CN" sz="1800" b="0" i="1">
                        <a:latin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T</a:t>
                </a:r>
              </a:p>
              <a:p>
                <a:r>
                  <a:rPr lang="en-US" altLang="zh-CN" sz="1800" dirty="0">
                    <a:latin typeface="Lora" pitchFamily="2" charset="0"/>
                  </a:rPr>
                  <a:t>Sampling rate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den>
                    </m:f>
                  </m:oMath>
                </a14:m>
                <a:endParaRPr lang="en-US" altLang="zh-CN" sz="1800" dirty="0">
                  <a:latin typeface="Lora" pitchFamily="2" charset="0"/>
                </a:endParaRPr>
              </a:p>
              <a:p>
                <a:r>
                  <a:rPr lang="en-US" altLang="zh-CN" sz="1800" dirty="0">
                    <a:latin typeface="Lora" pitchFamily="2" charset="0"/>
                  </a:rPr>
                  <a:t>Nyquist Sampling Theorem 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A signal must be sampled at a rate,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𝒔</a:t>
                </a:r>
                <a:r>
                  <a:rPr lang="en-US" altLang="zh-CN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𝒓</a:t>
                </a:r>
                <a:r>
                  <a:rPr lang="en-US" altLang="zh-CN" sz="1800" dirty="0">
                    <a:latin typeface="Lora" pitchFamily="2" charset="0"/>
                  </a:rPr>
                  <a:t>, which is at least twice the highest frequency component, 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𝒇</a:t>
                </a:r>
                <a:r>
                  <a:rPr lang="en-US" altLang="zh-CN" sz="18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_</a:t>
                </a:r>
                <a:r>
                  <a:rPr lang="zh-CN" altLang="en-US" sz="1800" dirty="0">
                    <a:latin typeface="Cambria Math" panose="02040503050406030204" pitchFamily="18" charset="0"/>
                  </a:rPr>
                  <a:t>𝑵</a:t>
                </a:r>
                <a:r>
                  <a:rPr lang="en-US" altLang="zh-CN" sz="1800" dirty="0">
                    <a:latin typeface="Lora" pitchFamily="2" charset="0"/>
                  </a:rPr>
                  <a:t>, present in the signal to avoid the loss of information (artifact also as </a:t>
                </a:r>
                <a:r>
                  <a:rPr lang="en-US" altLang="zh-CN" sz="1800" b="1" dirty="0">
                    <a:latin typeface="Lora" pitchFamily="2" charset="0"/>
                  </a:rPr>
                  <a:t>aliasing</a:t>
                </a:r>
                <a:r>
                  <a:rPr lang="en-US" altLang="zh-CN" sz="1800" dirty="0">
                    <a:latin typeface="Lora" pitchFamily="2" charset="0"/>
                  </a:rPr>
                  <a:t>).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𝑟</m:t>
                            </m:r>
                          </m:sub>
                        </m:sSub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altLang="zh-CN" sz="1800" dirty="0">
                    <a:latin typeface="Lora" pitchFamily="2" charset="0"/>
                  </a:rPr>
                  <a:t>  </a:t>
                </a:r>
                <a:r>
                  <a:rPr lang="en-US" altLang="zh-CN" sz="1800" dirty="0">
                    <a:latin typeface="Lora" pitchFamily="2" charset="0"/>
                    <a:sym typeface="Wingdings" panose="05000000000000000000" pitchFamily="2" charset="2"/>
                  </a:rPr>
                  <a:t>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44.1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𝐾𝐻𝑍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=22.05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𝐾𝐻𝑍</m:t>
                    </m:r>
                  </m:oMath>
                </a14:m>
                <a:r>
                  <a:rPr lang="en-US" altLang="zh-CN" sz="1800" dirty="0">
                    <a:latin typeface="Lora" pitchFamily="2" charset="0"/>
                  </a:rPr>
                  <a:t> </a:t>
                </a:r>
              </a:p>
              <a:p>
                <a:endParaRPr lang="zh-CN" altLang="en-US" sz="2200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3677" y="872454"/>
                <a:ext cx="12004646" cy="5427677"/>
              </a:xfrm>
              <a:blipFill>
                <a:blip r:embed="rId2"/>
                <a:stretch>
                  <a:fillRect l="-305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Lora" pitchFamily="2" charset="0"/>
              </a:rPr>
              <a:t>Sampling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A8794D5-610F-C331-5DA8-1602FB405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9405" y="4462331"/>
            <a:ext cx="3119766" cy="15213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919A03F2-AC3B-935D-FBFE-53BD5A4B31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187" y="4462331"/>
            <a:ext cx="2845859" cy="139314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E1275133-AF5C-8F7F-549E-5196B4EF7E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5394" y="4377102"/>
            <a:ext cx="4686706" cy="16917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124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Resolution = num. of bits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Bit depth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Number of Bits or Bit Depth Used to Represent Each Sample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Audio with a 16-bit depth allows for 2^16 (65536) different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discrete levels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for each sample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Signals are typically represented in a discrete form, and each discrete sample can be represented using a certain number of bits.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The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amplitude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value of each sample represents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the amplitude or energy level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    of the signal at that particular time point. The entire sequence of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    samples forms a complete waveform image.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Lora" pitchFamily="2" charset="0"/>
              </a:rPr>
              <a:t>Quantization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C7871FA-ABE2-29E4-4824-C2E01B703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03" y="3429000"/>
            <a:ext cx="3198541" cy="279206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CC17331-97A6-E2BB-169A-769C386646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992" y="6278383"/>
            <a:ext cx="3673158" cy="23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5290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>
                <a:latin typeface="Lora" pitchFamily="2" charset="0"/>
              </a:rPr>
              <a:t>Perceivable audio chunk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The continuous samples can be processed into perceivable audio chunks by grouping them into units of 10 milliseconds or 20 milliseconds. 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This is done to align with the perceptual characteristics of the human ear and provide appropriate time resolution in audio processing and transmission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.</a:t>
            </a:r>
            <a:endParaRPr lang="en-US" altLang="zh-CN" sz="1000" b="1" dirty="0">
              <a:latin typeface="Lora" pitchFamily="2" charset="0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Typical range of frame size.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256 – 8192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Power of 2 num. samples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lvl="1"/>
            <a:endParaRPr lang="zh-CN" altLang="en-US" sz="1400" b="1" dirty="0">
              <a:latin typeface="Lor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Lora" pitchFamily="2" charset="0"/>
              </a:rPr>
              <a:t>Framing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79D591D-2C1B-CC2E-C230-E9ECA33699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9046" y="3333002"/>
            <a:ext cx="4215898" cy="7669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49598EB-9FE9-7ADB-F03A-5227351BAC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5569" y="4480785"/>
            <a:ext cx="1928149" cy="798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4250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b="1" dirty="0">
                <a:latin typeface="Lora" pitchFamily="2" charset="0"/>
              </a:rPr>
              <a:t>Fourier Transform Result</a:t>
            </a:r>
            <a:endParaRPr lang="zh-CN" altLang="en-US" sz="1800" b="1" dirty="0">
              <a:latin typeface="Lor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>
                <a:latin typeface="Lora" pitchFamily="2" charset="0"/>
              </a:rPr>
              <a:t>Fourier Transform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1CDCE8E-7BE0-B1CD-1673-BBC75E6FEE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2" y="1756934"/>
            <a:ext cx="4039836" cy="2224082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41BCB50-5D23-9ED3-FCAC-3B8CFA67381A}"/>
              </a:ext>
            </a:extLst>
          </p:cNvPr>
          <p:cNvSpPr txBox="1"/>
          <p:nvPr/>
        </p:nvSpPr>
        <p:spPr>
          <a:xfrm>
            <a:off x="518997" y="1304540"/>
            <a:ext cx="26747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Lora" pitchFamily="2" charset="0"/>
              </a:rPr>
              <a:t>Time-Domain Graph</a:t>
            </a:r>
            <a:endParaRPr lang="zh-CN" altLang="en-US" b="1" dirty="0">
              <a:latin typeface="Lora" pitchFamily="2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ADFA7F7-3FAE-0583-E0EC-CB2C3C21FF3A}"/>
              </a:ext>
            </a:extLst>
          </p:cNvPr>
          <p:cNvSpPr txBox="1"/>
          <p:nvPr/>
        </p:nvSpPr>
        <p:spPr>
          <a:xfrm>
            <a:off x="530541" y="4072562"/>
            <a:ext cx="46689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Lora" pitchFamily="2" charset="0"/>
              </a:rPr>
              <a:t>Frequency-Domain Amplitude Spectrum</a:t>
            </a:r>
            <a:endParaRPr lang="zh-CN" altLang="en-US" b="1" dirty="0">
              <a:latin typeface="Lora" pitchFamily="2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DE94274-490D-5FFC-C0B8-46C6134A3DE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662" y="4441894"/>
            <a:ext cx="4039835" cy="231562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B5D61A6-9BEF-2444-8349-93A620EB52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92106"/>
            <a:ext cx="4353257" cy="231562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B6FD15-CD69-4470-F556-41293B1A245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4602" y="4441894"/>
            <a:ext cx="4353258" cy="231562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1FDDF5C-037F-471D-FD6C-E9EE34449D47}"/>
              </a:ext>
            </a:extLst>
          </p:cNvPr>
          <p:cNvSpPr txBox="1"/>
          <p:nvPr/>
        </p:nvSpPr>
        <p:spPr>
          <a:xfrm>
            <a:off x="5758773" y="4029343"/>
            <a:ext cx="1764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Lora" pitchFamily="2" charset="0"/>
              </a:rPr>
              <a:t>Overall View</a:t>
            </a:r>
            <a:endParaRPr lang="zh-CN" altLang="en-US" b="1" dirty="0">
              <a:latin typeface="Lora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15C8AD1-7503-DD37-51AC-F657FBAFB0B3}"/>
              </a:ext>
            </a:extLst>
          </p:cNvPr>
          <p:cNvSpPr txBox="1"/>
          <p:nvPr/>
        </p:nvSpPr>
        <p:spPr>
          <a:xfrm>
            <a:off x="5758773" y="1217236"/>
            <a:ext cx="4200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Lora" pitchFamily="2" charset="0"/>
              </a:rPr>
              <a:t>Frequency-Domain Phase Spectrum</a:t>
            </a:r>
            <a:endParaRPr lang="zh-CN" altLang="en-US" b="1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72089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Lora" pitchFamily="2" charset="0"/>
              </a:rPr>
              <a:t>What’s it?</a:t>
            </a:r>
          </a:p>
          <a:p>
            <a:pPr lvl="1"/>
            <a:r>
              <a:rPr lang="en-US" altLang="zh-CN" sz="1800" b="1" dirty="0">
                <a:latin typeface="Lora" pitchFamily="2" charset="0"/>
              </a:rPr>
              <a:t>Decompose</a:t>
            </a:r>
            <a:r>
              <a:rPr lang="en-US" altLang="zh-CN" sz="1800" dirty="0">
                <a:latin typeface="Lora" pitchFamily="2" charset="0"/>
              </a:rPr>
              <a:t> a complex sound into its frequency components.</a:t>
            </a:r>
          </a:p>
          <a:p>
            <a:pPr lvl="1"/>
            <a:r>
              <a:rPr lang="en-US" altLang="zh-CN" sz="1800" dirty="0">
                <a:latin typeface="Lora" pitchFamily="2" charset="0"/>
              </a:rPr>
              <a:t>From time domain to frequency domain</a:t>
            </a:r>
          </a:p>
          <a:p>
            <a:r>
              <a:rPr lang="en-US" altLang="zh-CN" sz="1800" dirty="0">
                <a:latin typeface="Lora" pitchFamily="2" charset="0"/>
              </a:rPr>
              <a:t>Continuous Fourier Transform</a:t>
            </a:r>
          </a:p>
          <a:p>
            <a:endParaRPr lang="en-US" altLang="zh-CN" sz="1800" dirty="0">
              <a:latin typeface="Lora" pitchFamily="2" charset="0"/>
            </a:endParaRPr>
          </a:p>
          <a:p>
            <a:endParaRPr lang="en-US" altLang="zh-CN" sz="1800" dirty="0">
              <a:latin typeface="Lora" pitchFamily="2" charset="0"/>
            </a:endParaRPr>
          </a:p>
          <a:p>
            <a:r>
              <a:rPr lang="en-US" altLang="zh-CN" sz="1800" dirty="0">
                <a:latin typeface="Lora" pitchFamily="2" charset="0"/>
              </a:rPr>
              <a:t>DFT ( Discrete Fourier Transform )</a:t>
            </a:r>
          </a:p>
          <a:p>
            <a:endParaRPr lang="en-US" altLang="zh-CN" sz="1800" dirty="0">
              <a:latin typeface="Lora" pitchFamily="2" charset="0"/>
            </a:endParaRPr>
          </a:p>
          <a:p>
            <a:endParaRPr lang="en-US" altLang="zh-CN" sz="1800" dirty="0">
              <a:latin typeface="Lora" pitchFamily="2" charset="0"/>
            </a:endParaRPr>
          </a:p>
          <a:p>
            <a:endParaRPr lang="en-US" altLang="zh-CN" sz="1800" dirty="0">
              <a:latin typeface="Lora" pitchFamily="2" charset="0"/>
            </a:endParaRPr>
          </a:p>
          <a:p>
            <a:endParaRPr lang="en-US" altLang="zh-CN" sz="1800" dirty="0">
              <a:latin typeface="Lora" pitchFamily="2" charset="0"/>
            </a:endParaRPr>
          </a:p>
          <a:p>
            <a:r>
              <a:rPr lang="en-US" altLang="zh-CN" sz="1800" dirty="0">
                <a:latin typeface="Lora" pitchFamily="2" charset="0"/>
              </a:rPr>
              <a:t>Redundancy in DFT</a:t>
            </a:r>
          </a:p>
          <a:p>
            <a:pPr lvl="1"/>
            <a:r>
              <a:rPr lang="en-US" altLang="zh-CN" sz="1800" dirty="0">
                <a:latin typeface="Lora" pitchFamily="2" charset="0"/>
              </a:rPr>
              <a:t>For an input sequence of length N, the frequency domain representation of the DFT will have N frequency data points, where the first half (from 0 to N/2) contains the valid frequency information.</a:t>
            </a:r>
          </a:p>
          <a:p>
            <a:pPr marL="457200" lvl="1" indent="0">
              <a:buNone/>
            </a:pPr>
            <a:endParaRPr lang="en-US" altLang="zh-CN" sz="1400" dirty="0">
              <a:latin typeface="Lor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Fourier Transform</a:t>
            </a:r>
            <a:endParaRPr lang="zh-CN" altLang="en-US" dirty="0">
              <a:latin typeface="Lora" pitchFamily="2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5438E0-5C1B-4B8E-E276-6EF39861B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42" y="2206337"/>
            <a:ext cx="3003060" cy="66492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0B0CED0-0A09-8D9D-E874-0F8B66DBA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814" y="4205145"/>
            <a:ext cx="1907357" cy="591858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56938C1-B360-D012-EC47-100A65D7A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814" y="3429000"/>
            <a:ext cx="2579908" cy="66492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0D4E918-DB3F-3D39-3370-4C7F5B2F9A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23884" y="1998987"/>
            <a:ext cx="4602879" cy="26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677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The occurrence of spectral leakage means that the spectral energy of a signal appears as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additional distribution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in the frequency domain. This results in distortion of the spectrum analysis results and an inability to accurately reflect the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frequency components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of the original signal.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Periodic Extension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Treating a finite-length sequence as one period of an infinite-length sequence.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Non-Integer Period Truncation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Cause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spectral leakage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Add window function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endParaRPr kumimoji="0" lang="en-US" altLang="zh-CN" sz="22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Lora" pitchFamily="2" charset="0"/>
              </a:rPr>
              <a:t>Spectral Leakage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4A5C5D-A062-4FA6-F8F0-06A6CFB68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227" y="4021328"/>
            <a:ext cx="4496510" cy="182247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2BBFD1-D6B0-0807-3A2A-B78208DD67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2685" y="4133818"/>
            <a:ext cx="4496510" cy="1597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758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>
                    <a:latin typeface="Lora" pitchFamily="2" charset="0"/>
                  </a:rPr>
                  <a:t>Apply a window function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Smoothen the endpoints</a:t>
                </a:r>
              </a:p>
              <a:p>
                <a:r>
                  <a:rPr lang="en-US" altLang="zh-CN" sz="1800" dirty="0">
                    <a:latin typeface="Lora" pitchFamily="2" charset="0"/>
                  </a:rPr>
                  <a:t>Formulation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  <m:sub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𝒔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𝒘</m:t>
                    </m:r>
                    <m:d>
                      <m:dPr>
                        <m:ctrlP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1" i="1" smtClean="0"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𝒌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…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𝑲</m:t>
                    </m:r>
                  </m:oMath>
                </a14:m>
                <a:endParaRPr lang="en-US" altLang="zh-CN" sz="1800" b="1" dirty="0">
                  <a:latin typeface="Lora" pitchFamily="2" charset="0"/>
                </a:endParaRPr>
              </a:p>
              <a:p>
                <a:r>
                  <a:rPr lang="en-US" altLang="zh-CN" sz="1800" dirty="0">
                    <a:latin typeface="Lora" pitchFamily="2" charset="0"/>
                  </a:rPr>
                  <a:t>Causing another problem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Losing signal near the endpoint </a:t>
                </a:r>
                <a:endParaRPr lang="en-US" altLang="zh-CN" sz="1400" dirty="0">
                  <a:latin typeface="Lora" pitchFamily="2" charset="0"/>
                </a:endParaRPr>
              </a:p>
              <a:p>
                <a:r>
                  <a:rPr lang="en-US" altLang="zh-CN" sz="1800" dirty="0">
                    <a:latin typeface="Lora" pitchFamily="2" charset="0"/>
                  </a:rPr>
                  <a:t>How to solve?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Overlapping frames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5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19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Window</a:t>
            </a:r>
            <a:endParaRPr lang="zh-CN" altLang="en-US" dirty="0">
              <a:latin typeface="Lora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2FAE9CFE-FC65-6C45-7C92-792EF64210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9516" y="3832546"/>
            <a:ext cx="5317582" cy="254952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E9EA570-3D20-F7B1-E20D-2D39FA71C3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3385" y="730136"/>
            <a:ext cx="4756212" cy="299160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218C39B-3567-15A9-7D2B-D1D381A61B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4575" y="3721743"/>
            <a:ext cx="6165114" cy="24309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9010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800" b="1" dirty="0">
                <a:latin typeface="Lora" pitchFamily="2" charset="0"/>
              </a:rPr>
              <a:t>Contents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BBDB5F-095D-F769-8095-6BB864F5D969}"/>
              </a:ext>
            </a:extLst>
          </p:cNvPr>
          <p:cNvSpPr/>
          <p:nvPr/>
        </p:nvSpPr>
        <p:spPr>
          <a:xfrm>
            <a:off x="2042887" y="1984228"/>
            <a:ext cx="8106227" cy="729508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US" altLang="zh-CN" sz="2000" b="1" dirty="0">
                <a:solidFill>
                  <a:schemeClr val="tx1"/>
                </a:solidFill>
                <a:latin typeface="Lora" pitchFamily="2" charset="0"/>
              </a:rPr>
              <a:t>01.Audio</a:t>
            </a:r>
            <a:endParaRPr lang="en-GB" altLang="zh-CN" sz="2000" b="1" dirty="0">
              <a:solidFill>
                <a:schemeClr val="tx1"/>
              </a:solidFill>
              <a:latin typeface="Lora" pitchFamily="2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AC9F40C0-D16F-1EC0-DC43-7C85B5B09F60}"/>
              </a:ext>
            </a:extLst>
          </p:cNvPr>
          <p:cNvSpPr/>
          <p:nvPr/>
        </p:nvSpPr>
        <p:spPr>
          <a:xfrm>
            <a:off x="2042887" y="2934144"/>
            <a:ext cx="8106227" cy="729508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altLang="zh-CN" sz="2000" b="1" dirty="0">
                <a:solidFill>
                  <a:schemeClr val="tx1"/>
                </a:solidFill>
                <a:latin typeface="Lora" pitchFamily="2" charset="0"/>
              </a:rPr>
              <a:t>02.Audio Processing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73223B6-7ED6-1FE4-46A4-3E7818C1A099}"/>
              </a:ext>
            </a:extLst>
          </p:cNvPr>
          <p:cNvSpPr/>
          <p:nvPr/>
        </p:nvSpPr>
        <p:spPr>
          <a:xfrm>
            <a:off x="2042887" y="3938048"/>
            <a:ext cx="8106227" cy="729508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US" altLang="zh-CN" sz="2000" b="1" dirty="0">
                <a:solidFill>
                  <a:schemeClr val="tx1"/>
                </a:solidFill>
                <a:latin typeface="Lora" pitchFamily="2" charset="0"/>
              </a:rPr>
              <a:t>03.Mel-Spectrogram</a:t>
            </a:r>
            <a:endParaRPr lang="en-GB" altLang="zh-CN" sz="2000" b="1" dirty="0">
              <a:solidFill>
                <a:schemeClr val="tx1"/>
              </a:solidFill>
              <a:latin typeface="Lora" pitchFamily="2" charset="0"/>
            </a:endParaRP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04A3463E-8B8B-79B9-1DA9-621037C6EC84}"/>
              </a:ext>
            </a:extLst>
          </p:cNvPr>
          <p:cNvSpPr/>
          <p:nvPr/>
        </p:nvSpPr>
        <p:spPr>
          <a:xfrm>
            <a:off x="2042887" y="4914958"/>
            <a:ext cx="8106227" cy="729508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altLang="zh-CN" sz="2000" b="1" dirty="0">
                <a:solidFill>
                  <a:schemeClr val="tx1"/>
                </a:solidFill>
                <a:latin typeface="Lora" pitchFamily="2" charset="0"/>
              </a:rPr>
              <a:t>04.Conclude</a:t>
            </a:r>
          </a:p>
        </p:txBody>
      </p:sp>
    </p:spTree>
    <p:extLst>
      <p:ext uri="{BB962C8B-B14F-4D97-AF65-F5344CB8AC3E}">
        <p14:creationId xmlns:p14="http://schemas.microsoft.com/office/powerpoint/2010/main" val="3641430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>
                    <a:latin typeface="Lora" pitchFamily="2" charset="0"/>
                  </a:rPr>
                  <a:t>DFT is computationally expensive(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p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1800" dirty="0">
                    <a:latin typeface="Lora" pitchFamily="2" charset="0"/>
                  </a:rPr>
                  <a:t>)</a:t>
                </a:r>
              </a:p>
              <a:p>
                <a:r>
                  <a:rPr lang="en-US" altLang="zh-CN" sz="1800" dirty="0">
                    <a:latin typeface="Lora" pitchFamily="2" charset="0"/>
                  </a:rPr>
                  <a:t>FFT is more efficient(</a:t>
                </a: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𝑁</m:t>
                    </m:r>
                    <m:func>
                      <m:func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sz="1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</m:func>
                  </m:oMath>
                </a14:m>
                <a:r>
                  <a:rPr lang="en-US" altLang="zh-CN" sz="1800" dirty="0">
                    <a:latin typeface="Lora" pitchFamily="2" charset="0"/>
                  </a:rPr>
                  <a:t>)</a:t>
                </a:r>
              </a:p>
              <a:p>
                <a:r>
                  <a:rPr lang="en-US" altLang="zh-CN" sz="1800" dirty="0">
                    <a:latin typeface="Lora" pitchFamily="2" charset="0"/>
                  </a:rPr>
                  <a:t>FFT exploits redundancies across sinusoids</a:t>
                </a:r>
              </a:p>
              <a:p>
                <a:r>
                  <a:rPr lang="en-US" altLang="zh-CN" sz="1800" dirty="0">
                    <a:latin typeface="Lora" pitchFamily="2" charset="0"/>
                  </a:rPr>
                  <a:t>FFT works when N is a power of 2</a:t>
                </a: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5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Fast Fourier Transform</a:t>
            </a:r>
            <a:endParaRPr lang="zh-CN" altLang="en-US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33483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Lora" pitchFamily="2" charset="0"/>
              </a:rPr>
              <a:t>Why use it?</a:t>
            </a:r>
          </a:p>
          <a:p>
            <a:pPr lvl="1"/>
            <a:r>
              <a:rPr lang="en-US" altLang="zh-CN" sz="1800" dirty="0">
                <a:latin typeface="Lora" pitchFamily="2" charset="0"/>
              </a:rPr>
              <a:t>DFT only averages the presence of the frequency components.</a:t>
            </a:r>
          </a:p>
          <a:p>
            <a:pPr lvl="1"/>
            <a:r>
              <a:rPr lang="en-US" altLang="zh-CN" sz="1800" dirty="0">
                <a:latin typeface="Lora" pitchFamily="2" charset="0"/>
              </a:rPr>
              <a:t>Audio signal is dynamic.</a:t>
            </a:r>
            <a:endParaRPr lang="zh-CN" altLang="en-US" sz="1800" dirty="0">
              <a:latin typeface="Lor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Short Time Fourier Transform</a:t>
            </a:r>
            <a:endParaRPr lang="zh-CN" altLang="en-US" dirty="0">
              <a:latin typeface="Lora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4F7B83-5E4D-641A-D10A-8EA05577F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82" y="1899086"/>
            <a:ext cx="3089965" cy="320583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AE40D965-0C63-0B57-D6AB-8F69481F3C42}"/>
              </a:ext>
            </a:extLst>
          </p:cNvPr>
          <p:cNvSpPr txBox="1"/>
          <p:nvPr/>
        </p:nvSpPr>
        <p:spPr>
          <a:xfrm>
            <a:off x="3923906" y="1766411"/>
            <a:ext cx="771044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The Fourier transform only reflects the characteristics of a signal </a:t>
            </a:r>
          </a:p>
          <a:p>
            <a:r>
              <a:rPr lang="en-US" altLang="zh-CN" dirty="0">
                <a:latin typeface="Lora" pitchFamily="2" charset="0"/>
              </a:rPr>
              <a:t>     in the frequency domain and cannot analyze the signal in the time </a:t>
            </a:r>
          </a:p>
          <a:p>
            <a:r>
              <a:rPr lang="en-US" altLang="zh-CN" dirty="0">
                <a:latin typeface="Lora" pitchFamily="2" charset="0"/>
              </a:rPr>
              <a:t>     domain. In order to </a:t>
            </a:r>
            <a:r>
              <a:rPr lang="en-US" altLang="zh-CN" b="1" dirty="0">
                <a:latin typeface="Lora" pitchFamily="2" charset="0"/>
              </a:rPr>
              <a:t>relate the time domain and the frequency domain,</a:t>
            </a:r>
          </a:p>
          <a:p>
            <a:r>
              <a:rPr lang="en-US" altLang="zh-CN" dirty="0">
                <a:latin typeface="Lora" pitchFamily="2" charset="0"/>
              </a:rPr>
              <a:t>     the short-time Fourier transform is used.</a:t>
            </a:r>
            <a:endParaRPr lang="zh-CN" altLang="en-US" dirty="0">
              <a:latin typeface="Lora" pitchFamily="2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B557FAF-0067-8961-2AE9-02E7302BE5EA}"/>
              </a:ext>
            </a:extLst>
          </p:cNvPr>
          <p:cNvSpPr txBox="1"/>
          <p:nvPr/>
        </p:nvSpPr>
        <p:spPr>
          <a:xfrm>
            <a:off x="3843338" y="4959281"/>
            <a:ext cx="78582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if the statistical properties of a signal such as mean, variance, </a:t>
            </a:r>
          </a:p>
          <a:p>
            <a:r>
              <a:rPr lang="en-US" altLang="zh-CN" dirty="0">
                <a:latin typeface="Lora" pitchFamily="2" charset="0"/>
              </a:rPr>
              <a:t>    power spectrum, </a:t>
            </a:r>
            <a:r>
              <a:rPr lang="en-US" altLang="zh-CN" dirty="0" err="1">
                <a:latin typeface="Lora" pitchFamily="2" charset="0"/>
              </a:rPr>
              <a:t>etc</a:t>
            </a:r>
            <a:r>
              <a:rPr lang="en-US" altLang="zh-CN" dirty="0">
                <a:latin typeface="Lora" pitchFamily="2" charset="0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Lora" pitchFamily="2" charset="0"/>
              </a:rPr>
              <a:t>remain constant over a short period of time</a:t>
            </a:r>
            <a:r>
              <a:rPr lang="en-US" altLang="zh-CN" dirty="0">
                <a:latin typeface="Lora" pitchFamily="2" charset="0"/>
              </a:rPr>
              <a:t>,</a:t>
            </a:r>
          </a:p>
          <a:p>
            <a:r>
              <a:rPr lang="en-US" altLang="zh-CN" dirty="0">
                <a:latin typeface="Lora" pitchFamily="2" charset="0"/>
              </a:rPr>
              <a:t>    it is considered a stationary signal.</a:t>
            </a:r>
          </a:p>
          <a:p>
            <a:endParaRPr lang="en-US" altLang="zh-CN" dirty="0">
              <a:latin typeface="Lor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The short-time Fourier transform yields the Fourier transform of the</a:t>
            </a:r>
          </a:p>
          <a:p>
            <a:r>
              <a:rPr lang="en-US" altLang="zh-CN" dirty="0">
                <a:latin typeface="Lora" pitchFamily="2" charset="0"/>
              </a:rPr>
              <a:t>     function x(τ) at time τ.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CC6C309-E54B-886C-7EED-C0F93333FF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169" y="5180014"/>
            <a:ext cx="2710813" cy="13128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1237607-BCA3-13E0-3465-2CF87A1ACF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6573" y="3030233"/>
            <a:ext cx="4450753" cy="7975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163B726-DAB9-AD5C-FD48-F243299B34BE}"/>
                  </a:ext>
                </a:extLst>
              </p:cNvPr>
              <p:cNvSpPr txBox="1"/>
              <p:nvPr/>
            </p:nvSpPr>
            <p:spPr>
              <a:xfrm>
                <a:off x="4396573" y="3793360"/>
                <a:ext cx="5087996" cy="120032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𝑓𝑟𝑎𝑚𝑒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𝑚𝐻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𝑖𝑠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𝑡h𝑒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𝑠𝑡𝑎𝑟𝑡𝑖𝑛𝑔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𝑠𝑎𝑚𝑝𝑙𝑒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𝑐𝑢𝑟𝑟𝑒𝑛𝑡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𝑓𝑟𝑎𝑚𝑒</m:t>
                    </m:r>
                  </m:oMath>
                </a14:m>
                <a:endParaRPr lang="en-US" altLang="zh-CN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𝑓𝑟𝑎𝑚𝑒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𝑠𝑖𝑧𝑒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𝑤𝑖𝑛𝑑𝑜𝑤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_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𝑠𝑖𝑧𝑒</m:t>
                    </m:r>
                  </m:oMath>
                </a14:m>
                <a:endParaRPr lang="zh-CN" altLang="en-US" sz="1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b="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2163B726-DAB9-AD5C-FD48-F243299B3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6573" y="3793360"/>
                <a:ext cx="5087996" cy="1200329"/>
              </a:xfrm>
              <a:prstGeom prst="rect">
                <a:avLst/>
              </a:prstGeom>
              <a:blipFill>
                <a:blip r:embed="rId5"/>
                <a:stretch>
                  <a:fillRect l="-719" t="-101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1051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1800" dirty="0">
                    <a:latin typeface="Lora" pitchFamily="2" charset="0"/>
                  </a:rPr>
                  <a:t>Output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Spectral matrix  (frequency bins, frames)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Complex Fourier coefficients</a:t>
                </a:r>
              </a:p>
              <a:p>
                <a:r>
                  <a:rPr lang="en-US" altLang="zh-CN" sz="1800" dirty="0">
                    <a:latin typeface="Lora" pitchFamily="2" charset="0"/>
                  </a:rPr>
                  <a:t>Calculate formula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𝑓𝑟𝑒𝑞𝑢𝑒𝑛𝑐𝑦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𝑏𝑖𝑛𝑠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𝑓𝑟𝑎𝑚𝑒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1800" dirty="0">
                    <a:latin typeface="Lora" pitchFamily="2" charset="0"/>
                  </a:rPr>
                  <a:t>(</a:t>
                </a:r>
                <a:r>
                  <a:rPr lang="zh-CN" altLang="en-US" sz="1800" dirty="0">
                    <a:latin typeface="Lora" pitchFamily="2" charset="0"/>
                  </a:rPr>
                  <a:t>有效部分</a:t>
                </a:r>
                <a:r>
                  <a:rPr lang="en-US" altLang="zh-CN" sz="1800" dirty="0">
                    <a:latin typeface="Lora" pitchFamily="2" charset="0"/>
                  </a:rPr>
                  <a:t>+N/2)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𝑓𝑟𝑎𝑚𝑒𝑠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𝑠𝑎𝑚𝑝𝑙𝑒𝑠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𝑓𝑟𝑎𝑚𝑒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𝑠𝑖𝑧𝑒</m:t>
                        </m:r>
                        <m:r>
                          <m:rPr>
                            <m:nor/>
                          </m:rPr>
                          <a:rPr lang="en-US" altLang="zh-CN" sz="1800" dirty="0">
                            <a:latin typeface="Lora" pitchFamily="2" charset="0"/>
                          </a:rPr>
                          <m:t> </m:t>
                        </m:r>
                      </m:num>
                      <m:den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h𝑜𝑝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𝑠𝑖𝑧𝑒</m:t>
                        </m:r>
                      </m:den>
                    </m:f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endParaRPr lang="en-US" altLang="zh-CN" sz="1800" dirty="0">
                  <a:latin typeface="Lora" pitchFamily="2" charset="0"/>
                </a:endParaRPr>
              </a:p>
              <a:p>
                <a:r>
                  <a:rPr lang="en-US" altLang="zh-CN" sz="1800" dirty="0">
                    <a:latin typeface="Lora" pitchFamily="2" charset="0"/>
                  </a:rPr>
                  <a:t>Example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Sample rate=10K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Frame size=1000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Hop size=500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STFT-&gt; Spectral Matrix (501,19)</a:t>
                </a:r>
              </a:p>
              <a:p>
                <a:endParaRPr lang="en-US" altLang="zh-CN" sz="2200" dirty="0">
                  <a:latin typeface="Lora" pitchFamily="2" charset="0"/>
                </a:endParaRPr>
              </a:p>
              <a:p>
                <a:pPr lvl="1"/>
                <a:endParaRPr lang="zh-CN" altLang="en-US" sz="1400" dirty="0">
                  <a:latin typeface="Lora" pitchFamily="2" charset="0"/>
                </a:endParaRPr>
              </a:p>
            </p:txBody>
          </p:sp>
        </mc:Choice>
        <mc:Fallback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305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Short Time Fourier Transform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51A0789-2E0F-0808-4138-EC557DF157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4370" y="2540623"/>
            <a:ext cx="5075360" cy="1920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430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800" b="1" dirty="0">
                <a:latin typeface="Lora" pitchFamily="2" charset="0"/>
              </a:rPr>
              <a:t>Contents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BBDB5F-095D-F769-8095-6BB864F5D969}"/>
              </a:ext>
            </a:extLst>
          </p:cNvPr>
          <p:cNvSpPr/>
          <p:nvPr/>
        </p:nvSpPr>
        <p:spPr>
          <a:xfrm>
            <a:off x="2149419" y="3324756"/>
            <a:ext cx="8106227" cy="729508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US" altLang="zh-CN" sz="2000" b="1" dirty="0">
                <a:solidFill>
                  <a:schemeClr val="tx1"/>
                </a:solidFill>
                <a:latin typeface="Lora" pitchFamily="2" charset="0"/>
              </a:rPr>
              <a:t>03.</a:t>
            </a:r>
            <a:r>
              <a:rPr lang="en-US" altLang="zh-CN" sz="1800" b="1" kern="1200" dirty="0">
                <a:solidFill>
                  <a:srgbClr val="000000"/>
                </a:solidFill>
                <a:effectLst/>
                <a:latin typeface="Lora" pitchFamily="2" charset="0"/>
                <a:ea typeface="等线" panose="02010600030101010101" pitchFamily="2" charset="-122"/>
                <a:cs typeface="+mn-cs"/>
              </a:rPr>
              <a:t> Mel-Spectrogram</a:t>
            </a:r>
            <a:endParaRPr lang="en-GB" altLang="zh-CN" sz="2000" b="1" dirty="0">
              <a:solidFill>
                <a:schemeClr val="tx1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292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Lora" pitchFamily="2" charset="0"/>
              </a:rPr>
              <a:t>Humans perceive frequency logarithmically</a:t>
            </a:r>
            <a:endParaRPr lang="zh-CN" altLang="en-US" sz="1800" dirty="0">
              <a:latin typeface="Lor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Lora" pitchFamily="2" charset="0"/>
              </a:rPr>
              <a:t>Logarithmically Perception</a:t>
            </a:r>
            <a:endParaRPr lang="zh-CN" alt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155A1792-7C69-24F6-BA70-FB3169295F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2519" y="1885744"/>
            <a:ext cx="3390900" cy="3343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F31CB341-D75C-AF30-E6AC-FC720EC80E0F}"/>
              </a:ext>
            </a:extLst>
          </p:cNvPr>
          <p:cNvSpPr txBox="1"/>
          <p:nvPr/>
        </p:nvSpPr>
        <p:spPr>
          <a:xfrm>
            <a:off x="3236699" y="3557381"/>
            <a:ext cx="7726194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dirty="0">
                <a:latin typeface="Lora" pitchFamily="2" charset="0"/>
              </a:rPr>
              <a:t>Human perception of sound is not linear; it is more sensitive to frequency changes in the </a:t>
            </a:r>
            <a:r>
              <a:rPr lang="en-US" altLang="zh-CN" sz="1800" b="1" dirty="0">
                <a:latin typeface="Lora" pitchFamily="2" charset="0"/>
              </a:rPr>
              <a:t>low-frequency range </a:t>
            </a:r>
            <a:r>
              <a:rPr lang="en-US" altLang="zh-CN" sz="1800" dirty="0">
                <a:latin typeface="Lora" pitchFamily="2" charset="0"/>
              </a:rPr>
              <a:t>and less sensitive to frequency changes in the </a:t>
            </a:r>
            <a:r>
              <a:rPr lang="en-US" altLang="zh-CN" sz="1800" b="1" dirty="0">
                <a:latin typeface="Lora" pitchFamily="2" charset="0"/>
              </a:rPr>
              <a:t>high-frequency range.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altLang="zh-CN" sz="1800" b="1" dirty="0">
                <a:latin typeface="Lora" pitchFamily="2" charset="0"/>
              </a:rPr>
              <a:t>Mel frequency </a:t>
            </a:r>
            <a:r>
              <a:rPr lang="en-US" altLang="zh-CN" sz="1800" dirty="0">
                <a:latin typeface="Lora" pitchFamily="2" charset="0"/>
              </a:rPr>
              <a:t>uses a </a:t>
            </a:r>
            <a:r>
              <a:rPr lang="en-US" altLang="zh-CN" sz="1800" b="1" dirty="0">
                <a:latin typeface="Lora" pitchFamily="2" charset="0"/>
              </a:rPr>
              <a:t>non-linear </a:t>
            </a:r>
            <a:r>
              <a:rPr lang="en-US" altLang="zh-CN" sz="1800" dirty="0">
                <a:latin typeface="Lora" pitchFamily="2" charset="0"/>
              </a:rPr>
              <a:t>transformation which aligns with the human auditory system’s perception of the pitch of sounds.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FA4AC88-166A-074C-AADB-CC44DFDDFC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29325" y="2425096"/>
            <a:ext cx="2408129" cy="106689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E0CA040F-E143-1DA0-0ABA-533DF85F193F}"/>
              </a:ext>
            </a:extLst>
          </p:cNvPr>
          <p:cNvSpPr txBox="1"/>
          <p:nvPr/>
        </p:nvSpPr>
        <p:spPr>
          <a:xfrm>
            <a:off x="3653419" y="1845163"/>
            <a:ext cx="53655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Are you able to tell each pair of sounds apart?</a:t>
            </a:r>
            <a:endParaRPr lang="zh-CN" altLang="en-US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7276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Ideal audio feature</a:t>
            </a:r>
            <a:endParaRPr lang="zh-CN" altLang="en-US" dirty="0">
              <a:latin typeface="Lora" pitchFamily="2" charset="0"/>
            </a:endParaRP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F31559-7EF6-ACB3-AFD2-0A6F46A085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Lora" pitchFamily="2" charset="0"/>
              </a:rPr>
              <a:t>Time-frequency representation</a:t>
            </a:r>
          </a:p>
          <a:p>
            <a:r>
              <a:rPr lang="en-US" altLang="zh-CN" sz="1800" dirty="0">
                <a:latin typeface="Lora" pitchFamily="2" charset="0"/>
              </a:rPr>
              <a:t>Perceptually-relevant amplitude representation</a:t>
            </a:r>
          </a:p>
          <a:p>
            <a:r>
              <a:rPr lang="en-US" altLang="zh-CN" sz="1800" dirty="0">
                <a:latin typeface="Lora" pitchFamily="2" charset="0"/>
              </a:rPr>
              <a:t>Perceptually-relevant frequency representation -&gt;Mel spectrograms</a:t>
            </a:r>
          </a:p>
          <a:p>
            <a:endParaRPr lang="zh-CN" altLang="en-US" sz="1800" dirty="0">
              <a:latin typeface="Lora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38A0CF7-1335-225B-DF60-704230D293A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51" y="2346058"/>
            <a:ext cx="7350213" cy="261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8094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Lora" pitchFamily="2" charset="0"/>
              </a:rPr>
              <a:t>Mel-Scale</a:t>
            </a:r>
            <a:endParaRPr lang="zh-CN" altLang="en-US" sz="1800" dirty="0">
              <a:latin typeface="Lor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Lora" pitchFamily="2" charset="0"/>
              </a:rPr>
              <a:t>Mel-Scale</a:t>
            </a:r>
            <a:endParaRPr lang="zh-CN" altLang="en-US" sz="2800" dirty="0">
              <a:latin typeface="Lora" pitchFamily="2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E83611C-40A1-7CE3-2C1C-7725CEA8D552}"/>
              </a:ext>
            </a:extLst>
          </p:cNvPr>
          <p:cNvSpPr txBox="1"/>
          <p:nvPr/>
        </p:nvSpPr>
        <p:spPr>
          <a:xfrm>
            <a:off x="460194" y="1211528"/>
            <a:ext cx="98556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Logarithmic scale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Equal distances on the scale have same “perceptual” distance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500hz~600hz is certainly not the perceptual same as 1000hz~1100hz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500mel~600mel is perceptual same as 1000mel~1100mel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latin typeface="Lora" pitchFamily="2" charset="0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3603D38-2151-EEFD-1022-C5282F09DE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194" y="3202791"/>
            <a:ext cx="4595258" cy="25834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22167E58-3C47-E77C-D5FE-52441BFE25DF}"/>
              </a:ext>
            </a:extLst>
          </p:cNvPr>
          <p:cNvSpPr txBox="1"/>
          <p:nvPr/>
        </p:nvSpPr>
        <p:spPr>
          <a:xfrm>
            <a:off x="548970" y="2381599"/>
            <a:ext cx="6104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The Mel scale is the most reasonable frequency scale that is uniformly divided based on subjective pitch.</a:t>
            </a:r>
            <a:endParaRPr lang="zh-CN" altLang="en-US" dirty="0">
              <a:latin typeface="Lora" pitchFamily="2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00EBBD8-B11D-873E-0CF0-23D2ADAE49F0}"/>
                  </a:ext>
                </a:extLst>
              </p:cNvPr>
              <p:cNvSpPr txBox="1"/>
              <p:nvPr/>
            </p:nvSpPr>
            <p:spPr>
              <a:xfrm>
                <a:off x="6276513" y="3687538"/>
                <a:ext cx="2782685" cy="12748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=2595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·</m:t>
                          </m:r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(1+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700</m:t>
                              </m:r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func>
                    </m:oMath>
                  </m:oMathPara>
                </a14:m>
                <a:endParaRPr lang="en-US" altLang="zh-CN" b="0" dirty="0"/>
              </a:p>
              <a:p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=700·(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2595</m:t>
                              </m:r>
                            </m:den>
                          </m:f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00EBBD8-B11D-873E-0CF0-23D2ADAE49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6513" y="3687538"/>
                <a:ext cx="2782685" cy="1274836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89369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" y="872454"/>
            <a:ext cx="11981352" cy="5427677"/>
          </a:xfrm>
        </p:spPr>
        <p:txBody>
          <a:bodyPr/>
          <a:lstStyle/>
          <a:p>
            <a:r>
              <a:rPr lang="en-US" altLang="zh-CN" sz="1800" dirty="0">
                <a:latin typeface="Lora" pitchFamily="2" charset="0"/>
              </a:rPr>
              <a:t>What’s Frequency bins</a:t>
            </a:r>
          </a:p>
          <a:p>
            <a:pPr lvl="1"/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</a:rPr>
              <a:t>frequency bins are intervals between samples in frequency domain. </a:t>
            </a:r>
          </a:p>
          <a:p>
            <a:pPr lvl="1"/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</a:rPr>
              <a:t>For example, if your sample rate is 100 Hz and your FFT size is 100, then you have 100 points between [0 100) Hz.</a:t>
            </a:r>
          </a:p>
          <a:p>
            <a:pPr lvl="1"/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</a:rPr>
              <a:t>Therefore, you divide the entire 100 Hz range into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</a:rPr>
              <a:t>100 intervals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</a:rPr>
              <a:t>, like 0-1 Hz, 1-2 Hz, and so on. Each such small interval, say 0-1 Hz, is a frequency bin.</a:t>
            </a:r>
            <a:endParaRPr lang="en-US" altLang="zh-CN" sz="1400" dirty="0">
              <a:latin typeface="Lora" pitchFamily="2" charset="0"/>
            </a:endParaRPr>
          </a:p>
          <a:p>
            <a:pPr lvl="1"/>
            <a:endParaRPr lang="zh-CN" altLang="en-US" sz="1400" dirty="0">
              <a:latin typeface="Lor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Lora" pitchFamily="2" charset="0"/>
              </a:rPr>
              <a:t>Frequency bins </a:t>
            </a:r>
            <a:endParaRPr lang="zh-CN" altLang="en-US" sz="2800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0270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279" y="872454"/>
            <a:ext cx="11981352" cy="5427677"/>
          </a:xfrm>
        </p:spPr>
        <p:txBody>
          <a:bodyPr/>
          <a:lstStyle/>
          <a:p>
            <a:r>
              <a:rPr lang="en-US" altLang="zh-CN" sz="1800" dirty="0">
                <a:latin typeface="Lora" pitchFamily="2" charset="0"/>
              </a:rPr>
              <a:t>What’s Mel Filter Banks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Mel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bands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is a frequency division method based on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the perception of pitch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by the human auditory system.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Mel bands can better simulate the perceptual sensitivity of the human ear to different frequency ranges.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lang="en-US" altLang="zh-CN" sz="1800" dirty="0">
                <a:solidFill>
                  <a:prstClr val="black"/>
                </a:solidFill>
                <a:latin typeface="Lora" pitchFamily="2" charset="0"/>
                <a:ea typeface="等线" panose="02010600030101010101" pitchFamily="2" charset="-122"/>
              </a:rPr>
              <a:t>How to do?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等线" panose="02010600030101010101" pitchFamily="2" charset="-122"/>
              <a:cs typeface="+mn-cs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It divides the frequency range into a series of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perceptually uniform intervals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Same </a:t>
            </a:r>
            <a:r>
              <a:rPr lang="en-US" altLang="zh-CN" sz="1800" dirty="0">
                <a:solidFill>
                  <a:prstClr val="black"/>
                </a:solidFill>
                <a:latin typeface="Lora" pitchFamily="2" charset="0"/>
                <a:ea typeface="等线" panose="02010600030101010101" pitchFamily="2" charset="-122"/>
              </a:rPr>
              <a:t>as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Hyperparameters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Same to leaning rate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ora" pitchFamily="2" charset="0"/>
                <a:ea typeface="等线" panose="02010600030101010101" pitchFamily="2" charset="-122"/>
                <a:cs typeface="+mn-cs"/>
              </a:rPr>
              <a:t>Ranging  from 20~128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ora" pitchFamily="2" charset="0"/>
              <a:ea typeface="等线" panose="02010600030101010101" pitchFamily="2" charset="-122"/>
              <a:cs typeface="+mn-cs"/>
            </a:endParaRPr>
          </a:p>
          <a:p>
            <a:pPr lvl="1"/>
            <a:endParaRPr lang="en-US" altLang="zh-CN" sz="1400" dirty="0">
              <a:latin typeface="Lora" pitchFamily="2" charset="0"/>
            </a:endParaRPr>
          </a:p>
          <a:p>
            <a:pPr lvl="1"/>
            <a:endParaRPr lang="zh-CN" altLang="en-US" sz="1400" dirty="0">
              <a:latin typeface="Lor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Lora" pitchFamily="2" charset="0"/>
              </a:rPr>
              <a:t>Mel Bands</a:t>
            </a:r>
            <a:endParaRPr lang="zh-CN" altLang="en-US" sz="2800" dirty="0">
              <a:latin typeface="Lora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4C0EC6D-3CF0-DBDE-6FD8-756D73DCFA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7015" y="3429000"/>
            <a:ext cx="5311600" cy="1386960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2B8ABD9-56EF-0F1D-0D22-6FAE64FA55DE}"/>
              </a:ext>
            </a:extLst>
          </p:cNvPr>
          <p:cNvSpPr txBox="1"/>
          <p:nvPr/>
        </p:nvSpPr>
        <p:spPr>
          <a:xfrm>
            <a:off x="653473" y="5040172"/>
            <a:ext cx="94188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Each discrete frequency bin represents a range of frequencies, and it is typically represented by its center frequency. </a:t>
            </a:r>
            <a:endParaRPr lang="zh-CN" altLang="en-US" dirty="0">
              <a:latin typeface="Lora" pitchFamily="2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EB4BF2C5-8348-4AF9-E99C-C43A59D185B4}"/>
              </a:ext>
            </a:extLst>
          </p:cNvPr>
          <p:cNvSpPr txBox="1"/>
          <p:nvPr/>
        </p:nvSpPr>
        <p:spPr>
          <a:xfrm>
            <a:off x="5798748" y="3799314"/>
            <a:ext cx="46362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Merge adjacent Mel bands.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Lora" pitchFamily="2" charset="0"/>
              </a:rPr>
              <a:t>Ignore the remaining frequency bands.</a:t>
            </a:r>
          </a:p>
        </p:txBody>
      </p:sp>
    </p:spTree>
    <p:extLst>
      <p:ext uri="{BB962C8B-B14F-4D97-AF65-F5344CB8AC3E}">
        <p14:creationId xmlns:p14="http://schemas.microsoft.com/office/powerpoint/2010/main" val="27388004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2279" y="872454"/>
                <a:ext cx="11981352" cy="5427677"/>
              </a:xfrm>
            </p:spPr>
            <p:txBody>
              <a:bodyPr/>
              <a:lstStyle/>
              <a:p>
                <a:r>
                  <a:rPr lang="en-US" altLang="zh-CN" sz="1800" dirty="0">
                    <a:latin typeface="Lora" pitchFamily="2" charset="0"/>
                  </a:rPr>
                  <a:t>What’s Mel Filter Banks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triangular filter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The mechanism of Mel filter banks is mainly designed to simulate the auditory mechanism of human ears. The </a:t>
                </a:r>
                <a:r>
                  <a:rPr lang="en-US" altLang="zh-CN" sz="1800" b="1" dirty="0">
                    <a:latin typeface="Lora" pitchFamily="2" charset="0"/>
                  </a:rPr>
                  <a:t>cochlea</a:t>
                </a:r>
                <a:r>
                  <a:rPr lang="en-US" altLang="zh-CN" sz="1800" dirty="0">
                    <a:latin typeface="Lora" pitchFamily="2" charset="0"/>
                  </a:rPr>
                  <a:t>, which is essentially the functioning part of the ear, acts as a bank of filters. The filtering action of the cochlea occurs on a logarithmic frequency scale.</a:t>
                </a:r>
              </a:p>
              <a:p>
                <a:r>
                  <a:rPr lang="en-US" altLang="zh-CN" sz="1800" dirty="0">
                    <a:latin typeface="Lora" pitchFamily="2" charset="0"/>
                  </a:rPr>
                  <a:t>Mel filter bank’s shape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𝑏𝑎𝑛𝑑𝑠</m:t>
                        </m:r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,  </m:t>
                        </m:r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𝑓𝑟𝑎𝑚𝑒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𝑠𝑖𝑧𝑒</m:t>
                            </m:r>
                          </m:num>
                          <m:den>
                            <m:r>
                              <a:rPr lang="en-US" altLang="zh-CN" sz="18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altLang="zh-CN" sz="1800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e>
                    </m:d>
                  </m:oMath>
                </a14:m>
                <a:endParaRPr lang="en-US" altLang="zh-CN" sz="1400" b="0" dirty="0">
                  <a:latin typeface="Lora" pitchFamily="2" charset="0"/>
                </a:endParaRPr>
              </a:p>
              <a:p>
                <a:r>
                  <a:rPr lang="en-US" altLang="zh-CN" sz="1800" dirty="0">
                    <a:latin typeface="Lora" pitchFamily="2" charset="0"/>
                  </a:rPr>
                  <a:t>STFT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𝑓𝑟𝑎𝑚𝑒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+1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𝑓𝑟𝑎𝑚𝑒𝑠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Lora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𝑓𝑟𝑎𝑚𝑒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𝑠𝑖𝑧𝑒</m:t>
                        </m:r>
                      </m:num>
                      <m:den>
                        <m:r>
                          <a:rPr lang="en-US" altLang="zh-CN" sz="1800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altLang="zh-CN" sz="1800" i="1">
                        <a:latin typeface="Cambria Math" panose="02040503050406030204" pitchFamily="18" charset="0"/>
                      </a:rPr>
                      <m:t>+1</m:t>
                    </m:r>
                  </m:oMath>
                </a14:m>
                <a:r>
                  <a:rPr lang="en-US" altLang="zh-CN" sz="1800" b="0" dirty="0">
                    <a:latin typeface="Lora" pitchFamily="2" charset="0"/>
                  </a:rPr>
                  <a:t> is the frequency bins</a:t>
                </a:r>
              </a:p>
              <a:p>
                <a:r>
                  <a:rPr lang="en-US" altLang="zh-CN" sz="1800" b="0" dirty="0">
                    <a:latin typeface="Lora" pitchFamily="2" charset="0"/>
                  </a:rPr>
                  <a:t>Calculate the Mel Spectrogram</a:t>
                </a:r>
              </a:p>
              <a:p>
                <a:pPr lvl="1"/>
                <a:r>
                  <a:rPr lang="en-US" altLang="zh-CN" sz="1800" dirty="0">
                    <a:latin typeface="Lora" pitchFamily="2" charset="0"/>
                  </a:rPr>
                  <a:t>Use matrix multiplication</a:t>
                </a:r>
                <a:endParaRPr lang="en-US" altLang="zh-CN" sz="1800" b="0" dirty="0">
                  <a:latin typeface="Lora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𝑴𝒆𝒍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𝑴</m:t>
                    </m:r>
                    <m:r>
                      <a:rPr lang="en-US" altLang="zh-CN" sz="1800" b="1" i="1">
                        <a:latin typeface="Cambria Math" panose="02040503050406030204" pitchFamily="18" charset="0"/>
                      </a:rPr>
                      <m:t>·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𝒀</m:t>
                    </m:r>
                  </m:oMath>
                </a14:m>
                <a:endParaRPr lang="en-US" altLang="zh-CN" sz="1800" b="1" dirty="0">
                  <a:latin typeface="Lora" pitchFamily="2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𝑴𝒆𝒍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𝒔𝒉𝒂𝒑𝒆</m:t>
                    </m:r>
                    <m:r>
                      <a:rPr lang="en-US" altLang="zh-CN" sz="1800" b="1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1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𝑏𝑎𝑛𝑑𝑠</m:t>
                    </m:r>
                    <m:r>
                      <a:rPr lang="en-US" altLang="zh-CN" sz="1800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𝑓𝑟𝑎𝑚𝑒𝑠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sz="1800" b="0" dirty="0">
                  <a:latin typeface="Lora" pitchFamily="2" charset="0"/>
                </a:endParaRPr>
              </a:p>
              <a:p>
                <a:pPr lvl="1"/>
                <a:endParaRPr lang="zh-CN" altLang="en-US" sz="1400" dirty="0">
                  <a:latin typeface="Lora" pitchFamily="2" charset="0"/>
                </a:endParaRPr>
              </a:p>
            </p:txBody>
          </p:sp>
        </mc:Choice>
        <mc:Fallback xmlns="">
          <p:sp>
            <p:nvSpPr>
              <p:cNvPr id="2" name="内容占位符 1">
                <a:extLst>
                  <a:ext uri="{FF2B5EF4-FFF2-40B4-BE49-F238E27FC236}">
                    <a16:creationId xmlns:a16="http://schemas.microsoft.com/office/drawing/2014/main" id="{A5CD5C4D-F664-4B72-9059-2E402C6CBC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2279" y="872454"/>
                <a:ext cx="11981352" cy="5427677"/>
              </a:xfrm>
              <a:blipFill>
                <a:blip r:embed="rId2"/>
                <a:stretch>
                  <a:fillRect l="-305" t="-101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>
                <a:latin typeface="Lora" pitchFamily="2" charset="0"/>
              </a:rPr>
              <a:t>Mel Filter Banks</a:t>
            </a:r>
            <a:endParaRPr lang="zh-CN" altLang="en-US" sz="2800" dirty="0">
              <a:latin typeface="Lora" pitchFamily="2" charset="0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3AF00329-A73F-6564-00BE-5E55DE203C81}"/>
              </a:ext>
            </a:extLst>
          </p:cNvPr>
          <p:cNvGrpSpPr/>
          <p:nvPr/>
        </p:nvGrpSpPr>
        <p:grpSpPr>
          <a:xfrm>
            <a:off x="7112531" y="2808525"/>
            <a:ext cx="3221025" cy="1880142"/>
            <a:chOff x="5274853" y="1548858"/>
            <a:chExt cx="3221025" cy="188014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148A2BA-6421-D16C-9252-BBEB2FE80B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74853" y="1548858"/>
              <a:ext cx="2530059" cy="830652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EE58E103-B0C5-47C2-377A-45B86E4D32C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74853" y="2545003"/>
              <a:ext cx="2491956" cy="883997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897E006E-F187-5E23-F0FB-DFA68E22552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918082" y="1853684"/>
              <a:ext cx="510584" cy="220999"/>
            </a:xfrm>
            <a:prstGeom prst="rect">
              <a:avLst/>
            </a:prstGeom>
          </p:spPr>
        </p:pic>
        <p:pic>
          <p:nvPicPr>
            <p:cNvPr id="15" name="图片 14">
              <a:extLst>
                <a:ext uri="{FF2B5EF4-FFF2-40B4-BE49-F238E27FC236}">
                  <a16:creationId xmlns:a16="http://schemas.microsoft.com/office/drawing/2014/main" id="{137A60EF-151C-5C48-0C47-865C88C42B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992914" y="2880312"/>
              <a:ext cx="502964" cy="21337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77963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800" b="1" dirty="0">
                <a:latin typeface="Lora" pitchFamily="2" charset="0"/>
              </a:rPr>
              <a:t>Contents</a:t>
            </a:r>
            <a:endParaRPr lang="zh-CN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BBDB5F-095D-F769-8095-6BB864F5D969}"/>
              </a:ext>
            </a:extLst>
          </p:cNvPr>
          <p:cNvSpPr/>
          <p:nvPr/>
        </p:nvSpPr>
        <p:spPr>
          <a:xfrm>
            <a:off x="2149419" y="3324756"/>
            <a:ext cx="8106227" cy="729508"/>
          </a:xfrm>
          <a:prstGeom prst="rect">
            <a:avLst/>
          </a:prstGeom>
          <a:solidFill>
            <a:schemeClr val="accent3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US" altLang="zh-CN" sz="2000" b="1" dirty="0">
                <a:solidFill>
                  <a:schemeClr val="tx1"/>
                </a:solidFill>
                <a:latin typeface="Lora" pitchFamily="2" charset="0"/>
              </a:rPr>
              <a:t>01.Audio</a:t>
            </a:r>
            <a:endParaRPr lang="en-GB" altLang="zh-CN" sz="2000" b="1" dirty="0">
              <a:solidFill>
                <a:schemeClr val="tx1"/>
              </a:solidFill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7809778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Extract Mel spectrogram</a:t>
            </a:r>
            <a:endParaRPr lang="zh-CN" altLang="en-US" dirty="0">
              <a:latin typeface="Lora" pitchFamily="2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DF7D15CD-0680-A4D7-4C71-E7DC5D511A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1800" dirty="0">
                <a:latin typeface="Lora" pitchFamily="2" charset="0"/>
              </a:rPr>
              <a:t>Process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Extract STFT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Convert amplitude to DBs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Convert frequencies to Mel scale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Choose number of </a:t>
            </a:r>
            <a:r>
              <a:rPr lang="en-US" altLang="zh-CN" sz="1800" b="1" dirty="0">
                <a:solidFill>
                  <a:srgbClr val="2F2F2F"/>
                </a:solidFill>
                <a:latin typeface="Lora" pitchFamily="2" charset="0"/>
                <a:ea typeface="微软雅黑"/>
              </a:rPr>
              <a:t>Mel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bands </a:t>
            </a:r>
          </a:p>
          <a:p>
            <a:pPr marL="1657350" lvl="3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How many </a:t>
            </a:r>
            <a:r>
              <a:rPr lang="en-US" altLang="zh-CN" dirty="0">
                <a:solidFill>
                  <a:srgbClr val="2F2F2F"/>
                </a:solidFill>
                <a:latin typeface="Lora" pitchFamily="2" charset="0"/>
                <a:ea typeface="微软雅黑"/>
              </a:rPr>
              <a:t>M</a:t>
            </a:r>
            <a:r>
              <a:rPr kumimoji="0" lang="en-US" altLang="zh-CN" b="0" i="0" u="none" strike="noStrike" kern="1200" cap="none" spc="0" normalizeH="0" baseline="0" noProof="0" dirty="0" err="1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el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bands?</a:t>
            </a:r>
          </a:p>
          <a:p>
            <a:pPr marL="1657350" lvl="3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It depends on the problem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Construct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Mel filter banks </a:t>
            </a:r>
          </a:p>
          <a:p>
            <a:pPr marL="1657350" lvl="3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Convert lowest/highest frequency to Mel</a:t>
            </a:r>
          </a:p>
          <a:p>
            <a:pPr marL="1657350" lvl="3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Create bands equally spaced points</a:t>
            </a:r>
          </a:p>
          <a:p>
            <a:pPr marL="1657350" lvl="3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Convert points back to Hertz</a:t>
            </a:r>
          </a:p>
          <a:p>
            <a:pPr marL="1657350" lvl="3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Round points to nearest frequency bin</a:t>
            </a:r>
          </a:p>
          <a:p>
            <a:pPr marL="2114550" lvl="4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Ensure that each center frequency value of the Mel band corresponds to a specific frequency bin. </a:t>
            </a:r>
          </a:p>
          <a:p>
            <a:pPr marL="1657350" lvl="3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Create triangular filters</a:t>
            </a:r>
          </a:p>
          <a:p>
            <a:pPr marL="1200150" lvl="2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Apply Mel filter banks to spectrogram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lvl="1"/>
            <a:endParaRPr lang="zh-CN" altLang="en-US" sz="1400" dirty="0">
              <a:latin typeface="Lora" pitchFamily="2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47BFBF5-2F38-E5EE-086C-7A8CB510A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0110" y="872454"/>
            <a:ext cx="4166786" cy="288762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1120147-E534-D918-C6B0-F064E09015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602" y="4440189"/>
            <a:ext cx="5354437" cy="195631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B65FA4D-30F5-683C-848A-A112749DCA0A}"/>
              </a:ext>
            </a:extLst>
          </p:cNvPr>
          <p:cNvSpPr txBox="1"/>
          <p:nvPr/>
        </p:nvSpPr>
        <p:spPr>
          <a:xfrm>
            <a:off x="541538" y="620549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分段线性</a:t>
            </a:r>
          </a:p>
        </p:txBody>
      </p:sp>
    </p:spTree>
    <p:extLst>
      <p:ext uri="{BB962C8B-B14F-4D97-AF65-F5344CB8AC3E}">
        <p14:creationId xmlns:p14="http://schemas.microsoft.com/office/powerpoint/2010/main" val="139501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zh-CN" sz="2800" b="1" dirty="0">
                <a:latin typeface="Lora" pitchFamily="2" charset="0"/>
              </a:rPr>
              <a:t>Contents</a:t>
            </a: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7646AA0-73C6-3042-BF5F-092C706F6DAF}"/>
              </a:ext>
            </a:extLst>
          </p:cNvPr>
          <p:cNvSpPr/>
          <p:nvPr/>
        </p:nvSpPr>
        <p:spPr>
          <a:xfrm>
            <a:off x="2041488" y="3064246"/>
            <a:ext cx="8106227" cy="729508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360000"/>
            <a:r>
              <a:rPr lang="en-GB" altLang="zh-CN" sz="2000" b="1" dirty="0">
                <a:solidFill>
                  <a:schemeClr val="tx1"/>
                </a:solidFill>
                <a:latin typeface="Lora" pitchFamily="2" charset="0"/>
              </a:rPr>
              <a:t>04.Conclude</a:t>
            </a:r>
          </a:p>
        </p:txBody>
      </p:sp>
    </p:spTree>
    <p:extLst>
      <p:ext uri="{BB962C8B-B14F-4D97-AF65-F5344CB8AC3E}">
        <p14:creationId xmlns:p14="http://schemas.microsoft.com/office/powerpoint/2010/main" val="4370337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MFCC</a:t>
            </a:r>
            <a:endParaRPr lang="zh-CN" altLang="en-US" dirty="0">
              <a:latin typeface="Lora" pitchFamily="2" charset="0"/>
            </a:endParaRPr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B754E51-2182-5C8C-A7FC-4C3413C2A4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6944" y="861026"/>
            <a:ext cx="9183893" cy="5427663"/>
          </a:xfrm>
        </p:spPr>
      </p:pic>
    </p:spTree>
    <p:extLst>
      <p:ext uri="{BB962C8B-B14F-4D97-AF65-F5344CB8AC3E}">
        <p14:creationId xmlns:p14="http://schemas.microsoft.com/office/powerpoint/2010/main" val="3164530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33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MFCC</a:t>
            </a:r>
            <a:endParaRPr lang="zh-CN" altLang="en-US" dirty="0">
              <a:latin typeface="Lora" pitchFamily="2" charset="0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018C7079-ACC2-F1A0-05A0-F795A8717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F2FBE3A-A492-FBAF-C535-3E6DC63D2B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6218" y="1240734"/>
            <a:ext cx="7104202" cy="422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6052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084810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Sound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Produced by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vibration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of an object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Vibrations cause air molecules to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oscillate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Change in air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pressure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creates a wave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Mechanical wave 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Oscillation that travels through space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Energy travels from one point to another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The 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medium 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121212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is deformed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Sound is the perception generated by the propagation of mechanical waves caused by the vibration of objects in a medium.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sz="1800" dirty="0">
              <a:solidFill>
                <a:srgbClr val="2F2F2F"/>
              </a:solidFill>
              <a:latin typeface="Lora" pitchFamily="2" charset="0"/>
              <a:ea typeface="微软雅黑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endParaRPr lang="en-US" altLang="zh-CN" b="1" dirty="0">
              <a:solidFill>
                <a:srgbClr val="2F2F2F"/>
              </a:solidFill>
              <a:latin typeface="Lora" pitchFamily="2" charset="0"/>
              <a:ea typeface="微软雅黑"/>
              <a:cs typeface="+mj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228600" marR="0" lvl="0" indent="-228600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Audio Production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CE7B3C-ECEB-ED16-E4B6-BEAE083C7A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508" y="4108772"/>
            <a:ext cx="5343866" cy="187677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E04925C-CF62-FFB8-652D-9DFFD1507D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4602" y="4101891"/>
            <a:ext cx="4149680" cy="2127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6570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Classification of Signals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In signal processing, a signal is a function that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conveys information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about a phenomenon.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Analog signals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are continuous signals whose values change over time.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Digital signals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are discrete signals represented by a series of discrete values.</a:t>
            </a:r>
          </a:p>
          <a:p>
            <a:pPr marL="285750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Analog signals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An analog signal is any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continuous-time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signal representing some other quantity, i.e., analogous to another quantity. </a:t>
            </a:r>
          </a:p>
          <a:p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Digital signals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121212"/>
              </a:solidFill>
              <a:effectLst/>
              <a:uLnTx/>
              <a:uFillTx/>
              <a:latin typeface="Lora" pitchFamily="2" charset="0"/>
              <a:ea typeface="微软雅黑"/>
              <a:cs typeface="+mj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 digital signal is a signal that represents data as a sequence of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discrete values.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Lora" pitchFamily="2" charset="0"/>
                <a:ea typeface="微软雅黑"/>
                <a:cs typeface="+mj-cs"/>
              </a:rPr>
              <a:t>Audio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/>
                <a:cs typeface="+mj-cs"/>
              </a:rPr>
              <a:t> Signal Presentation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28743C6-E1CF-8832-79EA-FA6C020396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119" y="4269323"/>
            <a:ext cx="2953735" cy="166147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B2E7058-71AD-7912-D4CC-E58756740D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1834" y="4269323"/>
            <a:ext cx="3143015" cy="1661476"/>
          </a:xfrm>
          <a:prstGeom prst="rect">
            <a:avLst/>
          </a:prstGeom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66DDE2E7-4F43-46F4-AA7E-3179303357CA}"/>
              </a:ext>
            </a:extLst>
          </p:cNvPr>
          <p:cNvSpPr/>
          <p:nvPr/>
        </p:nvSpPr>
        <p:spPr>
          <a:xfrm>
            <a:off x="5247152" y="4846765"/>
            <a:ext cx="687040" cy="506592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Lora" pitchFamily="2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4B66FBBD-84CD-C256-0D4E-6788C918DFEE}"/>
              </a:ext>
            </a:extLst>
          </p:cNvPr>
          <p:cNvSpPr txBox="1"/>
          <p:nvPr/>
        </p:nvSpPr>
        <p:spPr>
          <a:xfrm>
            <a:off x="1298400" y="5930799"/>
            <a:ext cx="28299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Lora" pitchFamily="2" charset="0"/>
              </a:rPr>
              <a:t>continuous analog signal</a:t>
            </a:r>
            <a:endParaRPr lang="zh-CN" altLang="en-US" dirty="0">
              <a:latin typeface="Lora" pitchFamily="2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C71DEC2-3F5D-CE8E-E4F7-ED849C5BBF70}"/>
              </a:ext>
            </a:extLst>
          </p:cNvPr>
          <p:cNvSpPr txBox="1"/>
          <p:nvPr/>
        </p:nvSpPr>
        <p:spPr>
          <a:xfrm>
            <a:off x="7303970" y="5930799"/>
            <a:ext cx="25236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Lora" pitchFamily="2" charset="0"/>
              </a:rPr>
              <a:t>discrete digital signal</a:t>
            </a:r>
            <a:endParaRPr lang="zh-CN" altLang="en-US" dirty="0">
              <a:latin typeface="Lor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7026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sz="2000" b="1" dirty="0">
                <a:latin typeface="Lora" pitchFamily="2" charset="0"/>
              </a:rPr>
              <a:t>Frequency-Amplitude-Phase</a:t>
            </a:r>
            <a:endParaRPr lang="zh-CN" altLang="en-US" sz="2000" b="1" dirty="0">
              <a:latin typeface="Lora" pitchFamily="2" charset="0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6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Lora" pitchFamily="2" charset="0"/>
              </a:rPr>
              <a:t>Waveform</a:t>
            </a:r>
            <a:endParaRPr lang="zh-CN" altLang="en-US" dirty="0">
              <a:latin typeface="Lora" pitchFamily="2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2ED6FBD-5743-954B-E336-875B3E150D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690" y="1550912"/>
            <a:ext cx="4147124" cy="247634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E2D6999-4F2D-31F4-67D5-4942178982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8135" y="1550912"/>
            <a:ext cx="4084480" cy="2476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6DEE4A9-ED45-698E-4081-C7DED4883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690" y="4199396"/>
            <a:ext cx="3180823" cy="22740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B1C157D-1F9C-1D6C-C7FD-1BA2803B5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135" y="4296192"/>
            <a:ext cx="4338475" cy="2177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33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7" y="872454"/>
            <a:ext cx="12004646" cy="542767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Pitch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（音</a:t>
            </a:r>
            <a:r>
              <a:rPr lang="zh-CN" altLang="en-US" sz="1800" b="1" dirty="0">
                <a:solidFill>
                  <a:srgbClr val="2F2F2F"/>
                </a:solidFill>
                <a:latin typeface="Lora" pitchFamily="2" charset="0"/>
                <a:ea typeface="微软雅黑"/>
              </a:rPr>
              <a:t>高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Pitch is determined by the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frequency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of sound.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The higher the frequency, the higher the pitch; the lower the frequency, the lower the pitch.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It is typically expressed in units of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Hertz (Hz).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 sz="1800" b="1" dirty="0">
                <a:solidFill>
                  <a:srgbClr val="2F2F2F"/>
                </a:solidFill>
                <a:latin typeface="Lora" pitchFamily="2" charset="0"/>
                <a:ea typeface="微软雅黑"/>
              </a:rPr>
              <a:t>Two frequencies are perceived similarly if they differ by a power of 2.</a:t>
            </a:r>
            <a:endParaRPr kumimoji="0" lang="en-US" altLang="zh-CN" sz="2600" b="1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Parameter description</a:t>
            </a:r>
          </a:p>
          <a:p>
            <a:pPr lvl="1"/>
            <a:r>
              <a:rPr lang="en-US" altLang="zh-CN" sz="1800" b="1" dirty="0">
                <a:solidFill>
                  <a:srgbClr val="2F2F2F"/>
                </a:solidFill>
                <a:latin typeface="Lora" pitchFamily="2" charset="0"/>
                <a:ea typeface="微软雅黑"/>
              </a:rPr>
              <a:t>p</a:t>
            </a:r>
            <a:r>
              <a:rPr lang="zh-CN" altLang="en-US" sz="1800" dirty="0">
                <a:solidFill>
                  <a:srgbClr val="2F2F2F"/>
                </a:solidFill>
                <a:latin typeface="Lora" pitchFamily="2" charset="0"/>
                <a:ea typeface="微软雅黑"/>
              </a:rPr>
              <a:t> </a:t>
            </a:r>
            <a:r>
              <a:rPr lang="en-US" altLang="zh-CN" sz="1800" dirty="0">
                <a:solidFill>
                  <a:srgbClr val="2F2F2F"/>
                </a:solidFill>
                <a:latin typeface="Lora" pitchFamily="2" charset="0"/>
                <a:ea typeface="微软雅黑"/>
              </a:rPr>
              <a:t>represents pitch, typically represented using </a:t>
            </a:r>
            <a:r>
              <a:rPr lang="en-US" altLang="zh-CN" sz="1800" b="1" dirty="0">
                <a:solidFill>
                  <a:srgbClr val="2F2F2F"/>
                </a:solidFill>
                <a:latin typeface="Lora" pitchFamily="2" charset="0"/>
                <a:ea typeface="微软雅黑"/>
              </a:rPr>
              <a:t>MIDI</a:t>
            </a:r>
            <a:r>
              <a:rPr lang="en-US" altLang="zh-CN" sz="1800" dirty="0">
                <a:solidFill>
                  <a:srgbClr val="2F2F2F"/>
                </a:solidFill>
                <a:latin typeface="Lora" pitchFamily="2" charset="0"/>
                <a:ea typeface="微软雅黑"/>
              </a:rPr>
              <a:t> note numbers.</a:t>
            </a: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440(HZ)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is the reference frequency, corresponding to the frequency of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A4 pitch</a:t>
            </a:r>
            <a:r>
              <a:rPr lang="en-US" altLang="zh-CN" sz="1800" dirty="0">
                <a:solidFill>
                  <a:srgbClr val="2F2F2F"/>
                </a:solidFill>
                <a:latin typeface="Lora" pitchFamily="2" charset="0"/>
                <a:ea typeface="微软雅黑"/>
              </a:rPr>
              <a:t>.</a:t>
            </a:r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69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is the reference pitch for MIDI note numbers.</a:t>
            </a:r>
          </a:p>
          <a:p>
            <a:pPr lvl="1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12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represents the number of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semitones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or half steps.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/>
                <a:cs typeface="+mj-cs"/>
              </a:rPr>
              <a:t>Audio Feature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78DA718-1FFB-5922-7B5B-7BB12BD0AA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129" y="3857429"/>
            <a:ext cx="3113881" cy="286256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02ACD53-F615-A8F7-9915-6CCA7194BCB1}"/>
                  </a:ext>
                </a:extLst>
              </p:cNvPr>
              <p:cNvSpPr txBox="1"/>
              <p:nvPr/>
            </p:nvSpPr>
            <p:spPr>
              <a:xfrm>
                <a:off x="616762" y="4083490"/>
                <a:ext cx="5178021" cy="47115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−69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</m:oMath>
                </a14:m>
                <a:r>
                  <a:rPr lang="en-US" altLang="zh-CN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440        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60−69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·</m:t>
                    </m:r>
                    <m:r>
                      <m:rPr>
                        <m:nor/>
                      </m:rPr>
                      <a:rPr lang="en-US" altLang="zh-CN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440</m:t>
                    </m:r>
                    <m:r>
                      <m:rPr>
                        <m:nor/>
                      </m:rP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=261.6</m:t>
                    </m:r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902ACD53-F615-A8F7-9915-6CCA7194BC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2" y="4083490"/>
                <a:ext cx="5178021" cy="471155"/>
              </a:xfrm>
              <a:prstGeom prst="rect">
                <a:avLst/>
              </a:prstGeom>
              <a:blipFill>
                <a:blip r:embed="rId3"/>
                <a:stretch>
                  <a:fillRect b="-19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8B32311-094D-F658-DCBD-F2898B87FC59}"/>
                  </a:ext>
                </a:extLst>
              </p:cNvPr>
              <p:cNvSpPr txBox="1"/>
              <p:nvPr/>
            </p:nvSpPr>
            <p:spPr>
              <a:xfrm>
                <a:off x="633119" y="4692480"/>
                <a:ext cx="2154469" cy="49154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dirty="0">
                    <a:latin typeface="Cambria Math" panose="02040503050406030204" pitchFamily="18" charset="0"/>
                  </a:rPr>
                  <a:t>p=69+12·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fName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i="1">
                                <a:latin typeface="Cambria Math" panose="02040503050406030204" pitchFamily="18" charset="0"/>
                              </a:rPr>
                              <m:t>F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440</m:t>
                            </m:r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zh-CN" altLang="en-US" dirty="0">
                  <a:latin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D8B32311-094D-F658-DCBD-F2898B87F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119" y="4692480"/>
                <a:ext cx="2154469" cy="491545"/>
              </a:xfrm>
              <a:prstGeom prst="rect">
                <a:avLst/>
              </a:prstGeom>
              <a:blipFill>
                <a:blip r:embed="rId4"/>
                <a:stretch>
                  <a:fillRect l="-2550"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D235B7-4F17-9ACD-D98D-A1B6AC9F2FCF}"/>
                  </a:ext>
                </a:extLst>
              </p:cNvPr>
              <p:cNvSpPr txBox="1"/>
              <p:nvPr/>
            </p:nvSpPr>
            <p:spPr>
              <a:xfrm>
                <a:off x="2904002" y="4573654"/>
                <a:ext cx="3259995" cy="7282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</m:e>
                        </m:d>
                      </m:num>
                      <m:den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</m:d>
                      </m:den>
                    </m:f>
                  </m:oMath>
                </a14:m>
                <a:r>
                  <a:rPr lang="en-US" altLang="zh-CN" dirty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440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·</m:t>
                        </m:r>
                        <m:sSup>
                          <m:s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61−69</m:t>
                                </m:r>
                              </m:num>
                              <m:den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440·</m:t>
                        </m:r>
                        <m:sSup>
                          <m:sSup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f>
                              <m:fPr>
                                <m:ctrlP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  <m:r>
                                  <a:rPr lang="en-US" altLang="zh-CN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−69</m:t>
                                </m:r>
                              </m:num>
                              <m:den>
                                <m:r>
                                  <a:rPr lang="en-US" altLang="zh-CN" i="1" dirty="0"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f>
                          <m:fPr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i="1" dirty="0">
                                <a:latin typeface="Cambria Math" panose="02040503050406030204" pitchFamily="18" charset="0"/>
                              </a:rPr>
                              <m:t>12</m:t>
                            </m:r>
                          </m:den>
                        </m:f>
                      </m:sup>
                    </m:sSup>
                    <m:r>
                      <a:rPr lang="en-US" altLang="zh-CN" dirty="0">
                        <a:latin typeface="Cambria Math" panose="02040503050406030204" pitchFamily="18" charset="0"/>
                      </a:rPr>
                      <m:t>=1.059</m:t>
                    </m:r>
                  </m:oMath>
                </a14:m>
                <a:endParaRPr lang="zh-CN" altLang="en-US" dirty="0"/>
              </a:p>
            </p:txBody>
          </p:sp>
        </mc:Choice>
        <mc:Fallback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55D235B7-4F17-9ACD-D98D-A1B6AC9F2F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04002" y="4573654"/>
                <a:ext cx="3259995" cy="728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45C8B9-BAA4-EB27-EF7A-3EB0473932DA}"/>
                  </a:ext>
                </a:extLst>
              </p:cNvPr>
              <p:cNvSpPr txBox="1"/>
              <p:nvPr/>
            </p:nvSpPr>
            <p:spPr>
              <a:xfrm>
                <a:off x="616762" y="5419835"/>
                <a:ext cx="3868709" cy="676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𝐹</m:t>
                          </m:r>
                          <m:d>
                            <m:d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d>
                        </m:den>
                      </m:f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e>
                        <m:sup>
                          <m:f>
                            <m:f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den>
                          </m:f>
                        </m:sup>
                      </m:sSup>
                      <m:r>
                        <a:rPr lang="en-US" altLang="zh-CN" b="0" i="0" dirty="0" smtClean="0">
                          <a:latin typeface="Cambria Math" panose="02040503050406030204" pitchFamily="18" charset="0"/>
                        </a:rPr>
                        <m:t>=1.059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345C8B9-BAA4-EB27-EF7A-3EB0473932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6762" y="5419835"/>
                <a:ext cx="3868709" cy="6765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8194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677" y="872454"/>
            <a:ext cx="12004646" cy="5427677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MIDI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（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Musical Instrument Digital Interface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Pitch is typically represented using MIDI note numbers. 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Pitches are encoded with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128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different numbers, ranging from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0 to 127.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The octave scale is typically represented using letter names from A to G.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The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octave</a:t>
            </a:r>
            <a:r>
              <a:rPr kumimoji="0" lang="en-US" altLang="zh-CN" sz="180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 is divided into 12 equally spaced semitones.</a:t>
            </a:r>
          </a:p>
          <a:p>
            <a:pPr marL="742950" lvl="1" indent="-285750">
              <a:lnSpc>
                <a:spcPct val="100000"/>
              </a:lnSpc>
              <a:spcBef>
                <a:spcPts val="0"/>
              </a:spcBef>
              <a:defRPr/>
            </a:pPr>
            <a:endParaRPr kumimoji="0" lang="en-US" altLang="zh-CN" sz="180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3486150" lvl="7" indent="-285750">
              <a:lnSpc>
                <a:spcPct val="100000"/>
              </a:lnSpc>
              <a:spcBef>
                <a:spcPts val="0"/>
              </a:spcBef>
              <a:defRPr/>
            </a:pPr>
            <a:endParaRPr kumimoji="0" lang="zh-CN" altLang="en-US" sz="800" b="1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/>
                <a:cs typeface="+mj-cs"/>
              </a:rPr>
              <a:t>Audio Feature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500E478-A7AC-B6CD-E7AB-3EE0152AED35}"/>
              </a:ext>
            </a:extLst>
          </p:cNvPr>
          <p:cNvSpPr txBox="1"/>
          <p:nvPr/>
        </p:nvSpPr>
        <p:spPr>
          <a:xfrm>
            <a:off x="479395" y="6492875"/>
            <a:ext cx="90572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latin typeface="Lora" pitchFamily="2" charset="0"/>
              </a:rPr>
              <a:t>Reference</a:t>
            </a:r>
            <a:r>
              <a:rPr lang="zh-CN" altLang="en-US" sz="1400" b="1" dirty="0">
                <a:latin typeface="Lora" pitchFamily="2" charset="0"/>
              </a:rPr>
              <a:t>：</a:t>
            </a:r>
            <a:r>
              <a:rPr lang="en-US" altLang="zh-CN" sz="1400" b="1" dirty="0">
                <a:latin typeface="Lora" pitchFamily="2" charset="0"/>
                <a:hlinkClick r:id="rId2"/>
              </a:rPr>
              <a:t>https://www.inspiredacoustics.com/en/MIDI_note_numbers_and_center_frequencies</a:t>
            </a:r>
            <a:endParaRPr lang="en-US" altLang="zh-CN" sz="1400" b="1" dirty="0">
              <a:latin typeface="Lora" pitchFamily="2" charset="0"/>
            </a:endParaRPr>
          </a:p>
          <a:p>
            <a:endParaRPr lang="en-US" altLang="zh-CN" sz="1400" dirty="0">
              <a:latin typeface="Lora" pitchFamily="2" charset="0"/>
            </a:endParaRPr>
          </a:p>
        </p:txBody>
      </p:sp>
      <p:pic>
        <p:nvPicPr>
          <p:cNvPr id="54" name="图片 53">
            <a:extLst>
              <a:ext uri="{FF2B5EF4-FFF2-40B4-BE49-F238E27FC236}">
                <a16:creationId xmlns:a16="http://schemas.microsoft.com/office/drawing/2014/main" id="{28509132-931D-DC47-405F-1B64239C6A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95" y="2713857"/>
            <a:ext cx="9506799" cy="1744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3435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>
            <a:extLst>
              <a:ext uri="{FF2B5EF4-FFF2-40B4-BE49-F238E27FC236}">
                <a16:creationId xmlns:a16="http://schemas.microsoft.com/office/drawing/2014/main" id="{A5CD5C4D-F664-4B72-9059-2E402C6CB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Sound power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（音量）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Rate at which energy is transferred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Energy per unit of time emitted by a sound source in all directions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Measured in watt (W)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Sound intensity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Sound power per unit area 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Measured in W/m2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Intensity level</a:t>
            </a:r>
          </a:p>
          <a:p>
            <a:pPr marL="742950" marR="0" lvl="1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/>
                <a:cs typeface="+mn-cs"/>
              </a:rPr>
              <a:t>Intensity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+mn-cs"/>
              </a:rPr>
              <a:t> is a measure of the loudness of sound. 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pPr marL="740664" marR="0" lvl="0" indent="-2834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+mn-cs"/>
              </a:rPr>
              <a:t>It describes the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+mn-cs"/>
              </a:rPr>
              <a:t>magnitude (amplitude) 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+mn-cs"/>
              </a:rPr>
              <a:t>of a sound signal, determining its strength and loudness.</a:t>
            </a:r>
          </a:p>
          <a:p>
            <a:pPr marL="740664" marR="0" lvl="0" indent="-283464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800"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+mn-cs"/>
              </a:rPr>
              <a:t>It is typically expressed in units of 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rgbClr val="2F2F2F"/>
                </a:solidFill>
                <a:effectLst/>
                <a:uLnTx/>
                <a:uFillTx/>
                <a:latin typeface="Lora" pitchFamily="2" charset="0"/>
                <a:ea typeface="微软雅黑" panose="020B0503020204020204" pitchFamily="34" charset="-122"/>
                <a:cs typeface="+mn-cs"/>
              </a:rPr>
              <a:t>decibels (dB).</a:t>
            </a: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2F2F2F"/>
              </a:solidFill>
              <a:effectLst/>
              <a:uLnTx/>
              <a:uFillTx/>
              <a:latin typeface="Lora" pitchFamily="2" charset="0"/>
              <a:ea typeface="微软雅黑"/>
              <a:cs typeface="+mn-cs"/>
            </a:endParaRPr>
          </a:p>
          <a:p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8AD9C0D-47E8-45F3-83D0-88966B118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4D0DEEC-5F66-492C-8258-D2C7DAB19E09}" type="slidenum">
              <a:rPr lang="zh-CN" altLang="en-US" smtClean="0"/>
              <a:pPr/>
              <a:t>9</a:t>
            </a:fld>
            <a:endParaRPr lang="zh-CN" altLang="en-US" dirty="0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6A010526-1B94-43AA-87A8-02D48F4861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Lora" pitchFamily="2" charset="0"/>
                <a:ea typeface="微软雅黑"/>
                <a:cs typeface="+mj-cs"/>
              </a:rPr>
              <a:t>Audio Feature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F8A5BB3-1DDE-A0B7-F8FF-E1A9E12375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7458" y="4235583"/>
            <a:ext cx="4341624" cy="20645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8A24FB-C36C-55DC-C8B3-40F884295C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952" y="4615822"/>
            <a:ext cx="1872681" cy="357493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44B850D-C3D9-70FC-1556-DF3411001F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5972" y="5267857"/>
            <a:ext cx="2072572" cy="487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551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5145</TotalTime>
  <Words>1805</Words>
  <Application>Microsoft Office PowerPoint</Application>
  <PresentationFormat>宽屏</PresentationFormat>
  <Paragraphs>301</Paragraphs>
  <Slides>34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Arial</vt:lpstr>
      <vt:lpstr>Bahnschrift SemiBold</vt:lpstr>
      <vt:lpstr>Cambria Math</vt:lpstr>
      <vt:lpstr>lora</vt:lpstr>
      <vt:lpstr>lora</vt:lpstr>
      <vt:lpstr>Office 主题​​</vt:lpstr>
      <vt:lpstr>Speech Processing</vt:lpstr>
      <vt:lpstr>Contents</vt:lpstr>
      <vt:lpstr>Contents</vt:lpstr>
      <vt:lpstr>Audio Production</vt:lpstr>
      <vt:lpstr>Audio Signal Presentation</vt:lpstr>
      <vt:lpstr>Waveform</vt:lpstr>
      <vt:lpstr>Audio Feature</vt:lpstr>
      <vt:lpstr>Audio Feature</vt:lpstr>
      <vt:lpstr>Audio Feature</vt:lpstr>
      <vt:lpstr>Audio Feature</vt:lpstr>
      <vt:lpstr>Contents</vt:lpstr>
      <vt:lpstr>Pipeline</vt:lpstr>
      <vt:lpstr>Sampling</vt:lpstr>
      <vt:lpstr>Quantization</vt:lpstr>
      <vt:lpstr>Framing</vt:lpstr>
      <vt:lpstr>Fourier Transform</vt:lpstr>
      <vt:lpstr>Fourier Transform</vt:lpstr>
      <vt:lpstr>Spectral Leakage</vt:lpstr>
      <vt:lpstr>Window</vt:lpstr>
      <vt:lpstr>Fast Fourier Transform</vt:lpstr>
      <vt:lpstr>Short Time Fourier Transform</vt:lpstr>
      <vt:lpstr>Short Time Fourier Transform</vt:lpstr>
      <vt:lpstr>Contents</vt:lpstr>
      <vt:lpstr>Logarithmically Perception</vt:lpstr>
      <vt:lpstr>Ideal audio feature</vt:lpstr>
      <vt:lpstr>Mel-Scale</vt:lpstr>
      <vt:lpstr>Frequency bins </vt:lpstr>
      <vt:lpstr>Mel Bands</vt:lpstr>
      <vt:lpstr>Mel Filter Banks</vt:lpstr>
      <vt:lpstr>Extract Mel spectrogram</vt:lpstr>
      <vt:lpstr>Contents</vt:lpstr>
      <vt:lpstr>MFCC</vt:lpstr>
      <vt:lpstr>MFCC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chen xuanhong</dc:creator>
  <cp:lastModifiedBy>文 李</cp:lastModifiedBy>
  <cp:revision>1586</cp:revision>
  <dcterms:created xsi:type="dcterms:W3CDTF">2023-03-05T14:21:57Z</dcterms:created>
  <dcterms:modified xsi:type="dcterms:W3CDTF">2023-10-08T15:38:21Z</dcterms:modified>
</cp:coreProperties>
</file>